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8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9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0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1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692" r:id="rId2"/>
    <p:sldMasterId id="2147483701" r:id="rId3"/>
    <p:sldMasterId id="2147483704" r:id="rId4"/>
    <p:sldMasterId id="2147483707" r:id="rId5"/>
    <p:sldMasterId id="2147483711" r:id="rId6"/>
    <p:sldMasterId id="2147483715" r:id="rId7"/>
    <p:sldMasterId id="2147483719" r:id="rId8"/>
    <p:sldMasterId id="2147483722" r:id="rId9"/>
    <p:sldMasterId id="2147483725" r:id="rId10"/>
    <p:sldMasterId id="2147483729" r:id="rId11"/>
    <p:sldMasterId id="2147483733" r:id="rId12"/>
    <p:sldMasterId id="2147483754" r:id="rId13"/>
    <p:sldMasterId id="2147483762" r:id="rId14"/>
    <p:sldMasterId id="2147483772" r:id="rId15"/>
  </p:sldMasterIdLst>
  <p:notesMasterIdLst>
    <p:notesMasterId r:id="rId49"/>
  </p:notesMasterIdLst>
  <p:handoutMasterIdLst>
    <p:handoutMasterId r:id="rId50"/>
  </p:handoutMasterIdLst>
  <p:sldIdLst>
    <p:sldId id="497" r:id="rId16"/>
    <p:sldId id="487" r:id="rId17"/>
    <p:sldId id="530" r:id="rId18"/>
    <p:sldId id="461" r:id="rId19"/>
    <p:sldId id="462" r:id="rId20"/>
    <p:sldId id="532" r:id="rId21"/>
    <p:sldId id="454" r:id="rId22"/>
    <p:sldId id="539" r:id="rId23"/>
    <p:sldId id="519" r:id="rId24"/>
    <p:sldId id="522" r:id="rId25"/>
    <p:sldId id="523" r:id="rId26"/>
    <p:sldId id="526" r:id="rId27"/>
    <p:sldId id="538" r:id="rId28"/>
    <p:sldId id="489" r:id="rId29"/>
    <p:sldId id="535" r:id="rId30"/>
    <p:sldId id="536" r:id="rId31"/>
    <p:sldId id="498" r:id="rId32"/>
    <p:sldId id="556" r:id="rId33"/>
    <p:sldId id="555" r:id="rId34"/>
    <p:sldId id="552" r:id="rId35"/>
    <p:sldId id="553" r:id="rId36"/>
    <p:sldId id="548" r:id="rId37"/>
    <p:sldId id="549" r:id="rId38"/>
    <p:sldId id="550" r:id="rId39"/>
    <p:sldId id="551" r:id="rId40"/>
    <p:sldId id="546" r:id="rId41"/>
    <p:sldId id="547" r:id="rId42"/>
    <p:sldId id="540" r:id="rId43"/>
    <p:sldId id="542" r:id="rId44"/>
    <p:sldId id="543" r:id="rId45"/>
    <p:sldId id="544" r:id="rId46"/>
    <p:sldId id="545" r:id="rId47"/>
    <p:sldId id="554" r:id="rId4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7521"/>
    <a:srgbClr val="5C6671"/>
    <a:srgbClr val="82BC00"/>
    <a:srgbClr val="407CCA"/>
    <a:srgbClr val="5C6670"/>
    <a:srgbClr val="009ADD"/>
    <a:srgbClr val="65503C"/>
    <a:srgbClr val="F6323E"/>
    <a:srgbClr val="D8C722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5" autoAdjust="0"/>
    <p:restoredTop sz="76080" autoAdjust="0"/>
  </p:normalViewPr>
  <p:slideViewPr>
    <p:cSldViewPr>
      <p:cViewPr>
        <p:scale>
          <a:sx n="75" d="100"/>
          <a:sy n="75" d="100"/>
        </p:scale>
        <p:origin x="-2022" y="-3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5" d="100"/>
          <a:sy n="45" d="100"/>
        </p:scale>
        <p:origin x="-2328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slide" Target="slides/slide2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50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41" Type="http://schemas.openxmlformats.org/officeDocument/2006/relationships/slide" Target="slides/slide26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8" Type="http://schemas.openxmlformats.org/officeDocument/2006/relationships/slideMaster" Target="slideMasters/slideMaster8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n-US"/>
              <a:t>Colorado New Jobs and Net Migration</a:t>
            </a:r>
          </a:p>
        </c:rich>
      </c:tx>
      <c:layout>
        <c:manualLayout>
          <c:xMode val="edge"/>
          <c:yMode val="edge"/>
          <c:x val="0.19444929427729329"/>
          <c:y val="8.0685829551185081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3621293864091548E-2"/>
          <c:y val="0.10208082117520252"/>
          <c:w val="0.87787225828385063"/>
          <c:h val="0.83877287653718025"/>
        </c:manualLayout>
      </c:layout>
      <c:barChart>
        <c:barDir val="col"/>
        <c:grouping val="clustered"/>
        <c:varyColors val="0"/>
        <c:ser>
          <c:idx val="0"/>
          <c:order val="0"/>
          <c:tx>
            <c:v>New Jobs</c:v>
          </c:tx>
          <c:spPr>
            <a:solidFill>
              <a:schemeClr val="tx2"/>
            </a:solidFill>
            <a:ln>
              <a:solidFill>
                <a:schemeClr val="tx2"/>
              </a:solidFill>
            </a:ln>
          </c:spPr>
          <c:invertIfNegative val="0"/>
          <c:cat>
            <c:numRef>
              <c:f>'[Jobs&amp;Migration.XLS]October 15 Forecast'!$E$5:$E$17</c:f>
              <c:numCache>
                <c:formatCode>General</c:formatCode>
                <c:ptCount val="13"/>
                <c:pt idx="0">
                  <c:v>1980</c:v>
                </c:pt>
                <c:pt idx="1">
                  <c:v>1985</c:v>
                </c:pt>
                <c:pt idx="2">
                  <c:v>1990</c:v>
                </c:pt>
                <c:pt idx="3">
                  <c:v>1995</c:v>
                </c:pt>
                <c:pt idx="4">
                  <c:v>2000</c:v>
                </c:pt>
                <c:pt idx="5">
                  <c:v>2005</c:v>
                </c:pt>
                <c:pt idx="6">
                  <c:v>2010</c:v>
                </c:pt>
                <c:pt idx="7">
                  <c:v>2015</c:v>
                </c:pt>
                <c:pt idx="8">
                  <c:v>2020</c:v>
                </c:pt>
                <c:pt idx="9">
                  <c:v>2025</c:v>
                </c:pt>
                <c:pt idx="10">
                  <c:v>2030</c:v>
                </c:pt>
                <c:pt idx="11">
                  <c:v>2035</c:v>
                </c:pt>
                <c:pt idx="12">
                  <c:v>2040</c:v>
                </c:pt>
              </c:numCache>
            </c:numRef>
          </c:cat>
          <c:val>
            <c:numRef>
              <c:f>'[Jobs&amp;Migration.XLS]October 15 Forecast'!$F$5:$F$17</c:f>
              <c:numCache>
                <c:formatCode>General</c:formatCode>
                <c:ptCount val="13"/>
                <c:pt idx="0">
                  <c:v>58000</c:v>
                </c:pt>
                <c:pt idx="1">
                  <c:v>38000</c:v>
                </c:pt>
                <c:pt idx="2">
                  <c:v>20000</c:v>
                </c:pt>
                <c:pt idx="3">
                  <c:v>75631.260533657187</c:v>
                </c:pt>
                <c:pt idx="4">
                  <c:v>93188.765335796867</c:v>
                </c:pt>
                <c:pt idx="5">
                  <c:v>17634.361945023011</c:v>
                </c:pt>
                <c:pt idx="6">
                  <c:v>3171.2841421444864</c:v>
                </c:pt>
                <c:pt idx="7">
                  <c:v>72204.120000000054</c:v>
                </c:pt>
                <c:pt idx="8">
                  <c:v>66191.199999999939</c:v>
                </c:pt>
                <c:pt idx="9">
                  <c:v>54605.200000000063</c:v>
                </c:pt>
                <c:pt idx="10">
                  <c:v>53738.000000000015</c:v>
                </c:pt>
                <c:pt idx="11">
                  <c:v>49097.599999999962</c:v>
                </c:pt>
                <c:pt idx="12">
                  <c:v>45007.599999999911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11545472"/>
        <c:axId val="211547264"/>
      </c:barChart>
      <c:lineChart>
        <c:grouping val="standard"/>
        <c:varyColors val="0"/>
        <c:ser>
          <c:idx val="1"/>
          <c:order val="1"/>
          <c:tx>
            <c:v>Net Migration</c:v>
          </c:tx>
          <c:marker>
            <c:symbol val="none"/>
          </c:marker>
          <c:cat>
            <c:numRef>
              <c:f>'[Jobs&amp;Migration.XLS]October 15 Forecast'!$E$5:$E$19</c:f>
              <c:numCache>
                <c:formatCode>General</c:formatCode>
                <c:ptCount val="15"/>
                <c:pt idx="0">
                  <c:v>1980</c:v>
                </c:pt>
                <c:pt idx="1">
                  <c:v>1985</c:v>
                </c:pt>
                <c:pt idx="2">
                  <c:v>1990</c:v>
                </c:pt>
                <c:pt idx="3">
                  <c:v>1995</c:v>
                </c:pt>
                <c:pt idx="4">
                  <c:v>2000</c:v>
                </c:pt>
                <c:pt idx="5">
                  <c:v>2005</c:v>
                </c:pt>
                <c:pt idx="6">
                  <c:v>2010</c:v>
                </c:pt>
                <c:pt idx="7">
                  <c:v>2015</c:v>
                </c:pt>
                <c:pt idx="8">
                  <c:v>2020</c:v>
                </c:pt>
                <c:pt idx="9">
                  <c:v>2025</c:v>
                </c:pt>
                <c:pt idx="10">
                  <c:v>2030</c:v>
                </c:pt>
                <c:pt idx="11">
                  <c:v>2035</c:v>
                </c:pt>
                <c:pt idx="12">
                  <c:v>2040</c:v>
                </c:pt>
                <c:pt idx="13">
                  <c:v>2045</c:v>
                </c:pt>
                <c:pt idx="14">
                  <c:v>2050</c:v>
                </c:pt>
              </c:numCache>
            </c:numRef>
          </c:cat>
          <c:val>
            <c:numRef>
              <c:f>'[Jobs&amp;Migration.XLS]October 15 Forecast'!$G$5:$G$17</c:f>
              <c:numCache>
                <c:formatCode>General</c:formatCode>
                <c:ptCount val="13"/>
                <c:pt idx="0">
                  <c:v>40000</c:v>
                </c:pt>
                <c:pt idx="1">
                  <c:v>27000</c:v>
                </c:pt>
                <c:pt idx="2">
                  <c:v>-15000</c:v>
                </c:pt>
                <c:pt idx="3" formatCode="#,##0">
                  <c:v>67000</c:v>
                </c:pt>
                <c:pt idx="4" formatCode="#,##0">
                  <c:v>73000</c:v>
                </c:pt>
                <c:pt idx="5" formatCode="#,##0">
                  <c:v>25352.799999999999</c:v>
                </c:pt>
                <c:pt idx="6" formatCode="#,##0">
                  <c:v>38432</c:v>
                </c:pt>
                <c:pt idx="7" formatCode="#,##0">
                  <c:v>45978</c:v>
                </c:pt>
                <c:pt idx="8" formatCode="#,##0">
                  <c:v>62890</c:v>
                </c:pt>
                <c:pt idx="9" formatCode="#,##0">
                  <c:v>66320</c:v>
                </c:pt>
                <c:pt idx="10" formatCode="#,##0">
                  <c:v>65157</c:v>
                </c:pt>
                <c:pt idx="11" formatCode="#,##0">
                  <c:v>61569</c:v>
                </c:pt>
                <c:pt idx="12" formatCode="#,##0">
                  <c:v>58630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545472"/>
        <c:axId val="211547264"/>
      </c:lineChart>
      <c:catAx>
        <c:axId val="211545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211547264"/>
        <c:crosses val="autoZero"/>
        <c:auto val="1"/>
        <c:lblAlgn val="ctr"/>
        <c:lblOffset val="100"/>
        <c:noMultiLvlLbl val="0"/>
      </c:catAx>
      <c:valAx>
        <c:axId val="211547264"/>
        <c:scaling>
          <c:orientation val="minMax"/>
        </c:scaling>
        <c:delete val="0"/>
        <c:axPos val="l"/>
        <c:majorGridlines/>
        <c:numFmt formatCode="#,##0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2115454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4519829093811132"/>
          <c:y val="0.11809832394248752"/>
          <c:w val="0.17756300220979515"/>
          <c:h val="0.10218002628642674"/>
        </c:manualLayout>
      </c:layout>
      <c:overlay val="0"/>
      <c:txPr>
        <a:bodyPr/>
        <a:lstStyle/>
        <a:p>
          <a:pPr>
            <a:defRPr sz="160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2">
    <c:autoUpdate val="0"/>
  </c:externalData>
  <c:userShapes r:id="rId3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0.0966</cdr:x>
      <cdr:y>0.95275</cdr:y>
    </cdr:from>
    <cdr:to>
      <cdr:x>0.50933</cdr:x>
      <cdr:y>0.98906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38200" y="5998535"/>
          <a:ext cx="3581400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 smtClean="0"/>
            <a:t>Source: State Demography Office</a:t>
          </a:r>
          <a:endParaRPr lang="en-US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222AD-C153-466B-B65C-3712EB9AE068}" type="datetimeFigureOut">
              <a:rPr lang="en-US" smtClean="0"/>
              <a:t>12/9/2015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B9E45-88F5-48CB-9CC7-480DE9DA2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87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08F090D9-59D3-414E-9A95-2D0A812A1F51}" type="datetimeFigureOut">
              <a:rPr lang="en-US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C7699DDD-D8ED-4C01-851C-065722F051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76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30" indent="-45713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Ranked 4</a:t>
            </a:r>
            <a:r>
              <a:rPr lang="en-US" sz="1200" baseline="30000" dirty="0" smtClean="0">
                <a:solidFill>
                  <a:schemeClr val="bg2"/>
                </a:solidFill>
              </a:rPr>
              <a:t>th</a:t>
            </a:r>
            <a:r>
              <a:rPr lang="en-US" sz="1200" dirty="0" smtClean="0">
                <a:solidFill>
                  <a:schemeClr val="bg2"/>
                </a:solidFill>
              </a:rPr>
              <a:t> fastest </a:t>
            </a:r>
            <a:r>
              <a:rPr lang="en-US" sz="1200" b="1" dirty="0" smtClean="0">
                <a:solidFill>
                  <a:schemeClr val="bg2"/>
                </a:solidFill>
              </a:rPr>
              <a:t>1.6%</a:t>
            </a:r>
            <a:r>
              <a:rPr lang="en-US" sz="1200" dirty="0" smtClean="0">
                <a:solidFill>
                  <a:schemeClr val="bg2"/>
                </a:solidFill>
              </a:rPr>
              <a:t> - ND, NV, TX </a:t>
            </a:r>
          </a:p>
          <a:p>
            <a:pPr marL="457130" indent="-45713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8</a:t>
            </a:r>
            <a:r>
              <a:rPr lang="en-US" sz="1200" baseline="30000" dirty="0" smtClean="0">
                <a:solidFill>
                  <a:schemeClr val="bg2"/>
                </a:solidFill>
              </a:rPr>
              <a:t>th</a:t>
            </a:r>
            <a:r>
              <a:rPr lang="en-US" sz="1200" dirty="0" smtClean="0">
                <a:solidFill>
                  <a:schemeClr val="bg2"/>
                </a:solidFill>
              </a:rPr>
              <a:t> absolute growth </a:t>
            </a:r>
            <a:r>
              <a:rPr lang="en-US" sz="1200" b="1" dirty="0" smtClean="0">
                <a:solidFill>
                  <a:schemeClr val="bg2"/>
                </a:solidFill>
              </a:rPr>
              <a:t>83,700</a:t>
            </a:r>
            <a:r>
              <a:rPr lang="en-US" sz="1200" dirty="0" smtClean="0">
                <a:solidFill>
                  <a:schemeClr val="bg2"/>
                </a:solidFill>
              </a:rPr>
              <a:t> – TX, CA, FL, GA, AZ, NC, 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F4028F-70DB-476B-953E-9372B2ACD51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07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spcBef>
                <a:spcPct val="0"/>
              </a:spcBef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F4028F-70DB-476B-953E-9372B2ACD51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75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699DDD-D8ED-4C01-851C-065722F0514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908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699DDD-D8ED-4C01-851C-065722F0514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587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0997" indent="-284024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0848" indent="-226900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7820" indent="-226900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4797" indent="-226900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1769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68744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5717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2691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AAED1CE-2A81-4F76-97DD-FD3896FAADF1}" type="slidenum">
              <a:rPr lang="en-US" altLang="en-US" smtClean="0">
                <a:solidFill>
                  <a:prstClr val="black"/>
                </a:solidFill>
              </a:rPr>
              <a:pPr algn="r" eaLnBrk="1" hangingPunct="1">
                <a:spcBef>
                  <a:spcPct val="0"/>
                </a:spcBef>
              </a:pPr>
              <a:t>22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0997" indent="-284024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0848" indent="-226900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7820" indent="-226900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4797" indent="-226900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1769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68744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5717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2691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AAED1CE-2A81-4F76-97DD-FD3896FAADF1}" type="slidenum">
              <a:rPr lang="en-US" altLang="en-US" smtClean="0">
                <a:solidFill>
                  <a:prstClr val="black"/>
                </a:solidFill>
              </a:rPr>
              <a:pPr algn="r" eaLnBrk="1" hangingPunct="1">
                <a:spcBef>
                  <a:spcPct val="0"/>
                </a:spcBef>
              </a:pPr>
              <a:t>23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0997" indent="-284024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0848" indent="-226900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7820" indent="-226900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4797" indent="-226900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1769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68744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5717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2691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AAED1CE-2A81-4F76-97DD-FD3896FAADF1}" type="slidenum">
              <a:rPr lang="en-US" altLang="en-US" smtClean="0">
                <a:solidFill>
                  <a:prstClr val="black"/>
                </a:solidFill>
              </a:rPr>
              <a:pPr algn="r" eaLnBrk="1" hangingPunct="1">
                <a:spcBef>
                  <a:spcPct val="0"/>
                </a:spcBef>
              </a:pPr>
              <a:t>24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This makes it look like aging Hispanics may not be a big deal but between 2000 and 2010 Hispanic 65+ increased by 56% compared to the entire population which increased by 32%  Forecast to increase by 97%</a:t>
            </a: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1147" indent="-284080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1078" indent="-226946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8143" indent="-226946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5211" indent="-226946" algn="l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2276" indent="-22694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69343" indent="-22694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6409" indent="-22694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3475" indent="-22694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132" eaLnBrk="1" hangingPunct="1">
              <a:spcBef>
                <a:spcPct val="0"/>
              </a:spcBef>
            </a:pPr>
            <a:fld id="{39F7B48F-3CD2-4C44-8580-01BF62528B3D}" type="slidenum">
              <a:rPr lang="en-US" altLang="en-US" smtClean="0"/>
              <a:pPr algn="r" defTabSz="914132" eaLnBrk="1" hangingPunct="1">
                <a:spcBef>
                  <a:spcPct val="0"/>
                </a:spcBef>
              </a:pPr>
              <a:t>25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Who are the movers?</a:t>
            </a:r>
          </a:p>
          <a:p>
            <a:endParaRPr lang="en-US" altLang="en-US" dirty="0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173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800" indent="-285692" algn="l" defTabSz="9173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770" indent="-228555" algn="l" defTabSz="9173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877" indent="-228555" algn="l" defTabSz="9173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6985" indent="-228555" algn="l" defTabSz="9173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093" indent="-228555" defTabSz="9173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199" indent="-228555" defTabSz="9173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8308" indent="-228555" defTabSz="9173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5415" indent="-228555" defTabSz="9173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8D80A9C-40ED-4226-85B3-59F445E97CA9}" type="slidenum">
              <a:rPr lang="en-US" altLang="en-US" smtClean="0">
                <a:solidFill>
                  <a:prstClr val="black"/>
                </a:solidFill>
              </a:rPr>
              <a:pPr algn="r" eaLnBrk="1" hangingPunct="1">
                <a:spcBef>
                  <a:spcPct val="0"/>
                </a:spcBef>
              </a:pPr>
              <a:t>26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699DDD-D8ED-4C01-851C-065722F0514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23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counties</a:t>
            </a:r>
            <a:r>
              <a:rPr lang="en-US" baseline="0" dirty="0" smtClean="0"/>
              <a:t> negative natural increase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F4028F-70DB-476B-953E-9372B2ACD51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64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F4028F-70DB-476B-953E-9372B2ACD51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777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22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732" indent="-285666" defTabSz="95222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2666" indent="-228534" defTabSz="95222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599731" indent="-228534" defTabSz="95222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6798" indent="-228534" defTabSz="95222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3864" indent="-228534" algn="r" defTabSz="95222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0929" indent="-228534" algn="r" defTabSz="95222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7996" indent="-228534" algn="r" defTabSz="95222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5061" indent="-228534" algn="r" defTabSz="95222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C4C0504-B4B5-4297-AB73-691FDFC294F7}" type="slidenum">
              <a:rPr lang="en-US" sz="1200">
                <a:solidFill>
                  <a:prstClr val="black"/>
                </a:solidFill>
              </a:rPr>
              <a:pPr eaLnBrk="1" hangingPunct="1"/>
              <a:t>33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34 counties with out migration</a:t>
            </a:r>
          </a:p>
          <a:p>
            <a:r>
              <a:rPr lang="en-US" dirty="0" smtClean="0"/>
              <a:t>Bent, Crowley</a:t>
            </a:r>
            <a:r>
              <a:rPr lang="en-US" baseline="0" dirty="0" smtClean="0"/>
              <a:t> and Fremont had declines in prison population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F4028F-70DB-476B-953E-9372B2ACD51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45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Population growth of 28% by 2030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Annual Average: 1.6% per year</a:t>
            </a:r>
          </a:p>
          <a:p>
            <a:pPr lvl="1">
              <a:spcAft>
                <a:spcPts val="1200"/>
              </a:spcAft>
            </a:pPr>
            <a:endParaRPr lang="en-US" dirty="0" smtClean="0"/>
          </a:p>
          <a:p>
            <a:pPr>
              <a:spcAft>
                <a:spcPts val="0"/>
              </a:spcAft>
            </a:pPr>
            <a:r>
              <a:rPr lang="en-US" dirty="0" smtClean="0"/>
              <a:t>Based on traditional population projection model 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Includes linkages to an economic model to help understand economic migration.</a:t>
            </a:r>
          </a:p>
          <a:p>
            <a:pPr lvl="1">
              <a:spcAft>
                <a:spcPts val="1200"/>
              </a:spcAft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699DDD-D8ED-4C01-851C-065722F0514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29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699DDD-D8ED-4C01-851C-065722F0514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 smtClean="0"/>
              <a:t>FR</a:t>
            </a:r>
            <a:r>
              <a:rPr lang="en-US" altLang="en-US" baseline="0" dirty="0" smtClean="0"/>
              <a:t> 82% of states population….remain 82% throughout forecast.</a:t>
            </a:r>
            <a:endParaRPr lang="en-US" altLang="en-US" dirty="0" smtClean="0"/>
          </a:p>
          <a:p>
            <a:pPr>
              <a:spcBef>
                <a:spcPct val="0"/>
              </a:spcBef>
            </a:pPr>
            <a:r>
              <a:rPr lang="en-US" altLang="en-US" dirty="0" smtClean="0"/>
              <a:t>2040- 7.924</a:t>
            </a:r>
          </a:p>
          <a:p>
            <a:pPr>
              <a:spcBef>
                <a:spcPct val="0"/>
              </a:spcBef>
            </a:pPr>
            <a:r>
              <a:rPr lang="en-US" altLang="en-US" dirty="0" smtClean="0"/>
              <a:t>Change from 2010-2040 </a:t>
            </a:r>
          </a:p>
          <a:p>
            <a:pPr>
              <a:spcBef>
                <a:spcPct val="0"/>
              </a:spcBef>
            </a:pPr>
            <a:r>
              <a:rPr lang="en-US" altLang="en-US" dirty="0" smtClean="0"/>
              <a:t>State – 2.8 mill</a:t>
            </a:r>
          </a:p>
          <a:p>
            <a:r>
              <a:rPr lang="en-US" altLang="en-US" dirty="0" smtClean="0"/>
              <a:t>Front</a:t>
            </a:r>
            <a:r>
              <a:rPr lang="en-US" altLang="en-US" baseline="0" dirty="0" smtClean="0"/>
              <a:t> Range – 2.4 mil</a:t>
            </a:r>
          </a:p>
          <a:p>
            <a:r>
              <a:rPr lang="en-US" altLang="en-US" baseline="0" dirty="0" smtClean="0"/>
              <a:t>  Denver Metro – 1.4</a:t>
            </a:r>
          </a:p>
          <a:p>
            <a:r>
              <a:rPr lang="en-US" altLang="en-US" baseline="0" dirty="0" smtClean="0"/>
              <a:t>  NFR	  - 534K</a:t>
            </a:r>
          </a:p>
          <a:p>
            <a:r>
              <a:rPr lang="en-US" altLang="en-US" baseline="0" dirty="0" smtClean="0"/>
              <a:t>  SFR	  - 390K</a:t>
            </a:r>
          </a:p>
          <a:p>
            <a:r>
              <a:rPr lang="en-US" altLang="en-US" baseline="0" dirty="0" smtClean="0"/>
              <a:t>WS	 - 342K</a:t>
            </a:r>
          </a:p>
          <a:p>
            <a:r>
              <a:rPr lang="en-US" altLang="en-US" baseline="0" dirty="0" smtClean="0"/>
              <a:t>CM	 - 61K</a:t>
            </a:r>
          </a:p>
          <a:p>
            <a:r>
              <a:rPr lang="en-US" altLang="en-US" baseline="0" dirty="0" smtClean="0"/>
              <a:t>SLV	- 11K</a:t>
            </a:r>
          </a:p>
          <a:p>
            <a:r>
              <a:rPr lang="en-US" altLang="en-US" baseline="0" dirty="0" smtClean="0"/>
              <a:t>EP	- 64K</a:t>
            </a:r>
          </a:p>
          <a:p>
            <a:r>
              <a:rPr lang="en-US" altLang="en-US" baseline="0" dirty="0" smtClean="0"/>
              <a:t>Non Front Range - 470</a:t>
            </a:r>
            <a:endParaRPr lang="en-US" altLang="en-US" dirty="0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307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732" indent="-285666" defTabSz="917307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2666" indent="-228534" defTabSz="917307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599731" indent="-228534" defTabSz="917307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6798" indent="-228534" defTabSz="917307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3864" indent="-228534" algn="r" defTabSz="917307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0929" indent="-228534" algn="r" defTabSz="917307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7996" indent="-228534" algn="r" defTabSz="917307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5061" indent="-228534" algn="r" defTabSz="917307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874A2DF-CF0F-4AD0-A8F8-5EC77366F72D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699DDD-D8ED-4C01-851C-065722F0514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53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Growing at &gt;100%</a:t>
            </a:r>
          </a:p>
          <a:p>
            <a:r>
              <a:rPr lang="en-US" dirty="0" smtClean="0"/>
              <a:t>Eagle</a:t>
            </a:r>
          </a:p>
          <a:p>
            <a:r>
              <a:rPr lang="en-US" dirty="0" smtClean="0"/>
              <a:t>Elbert</a:t>
            </a:r>
          </a:p>
          <a:p>
            <a:r>
              <a:rPr lang="en-US" dirty="0" smtClean="0"/>
              <a:t>San Miguel</a:t>
            </a:r>
          </a:p>
          <a:p>
            <a:r>
              <a:rPr lang="en-US" dirty="0" smtClean="0"/>
              <a:t>Gilpin</a:t>
            </a:r>
          </a:p>
          <a:p>
            <a:r>
              <a:rPr lang="en-US" dirty="0" smtClean="0"/>
              <a:t>Park</a:t>
            </a:r>
          </a:p>
          <a:p>
            <a:r>
              <a:rPr lang="en-US" dirty="0" smtClean="0"/>
              <a:t>Grand</a:t>
            </a:r>
          </a:p>
          <a:p>
            <a:r>
              <a:rPr lang="en-US" dirty="0" smtClean="0"/>
              <a:t>Summit</a:t>
            </a:r>
          </a:p>
          <a:p>
            <a:r>
              <a:rPr lang="en-US" dirty="0" smtClean="0"/>
              <a:t>Douglas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699DDD-D8ED-4C01-851C-065722F0514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65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Dampening</a:t>
            </a:r>
            <a:r>
              <a:rPr lang="en-US" baseline="0" dirty="0" smtClean="0"/>
              <a:t> Forces: Housing Prices</a:t>
            </a:r>
          </a:p>
          <a:p>
            <a:r>
              <a:rPr lang="en-US" baseline="0" dirty="0" smtClean="0"/>
              <a:t>Bolstering Forces: Broadband outside Front R</a:t>
            </a:r>
          </a:p>
          <a:p>
            <a:endParaRPr lang="en-US" baseline="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Survival rates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Mortality levels most certain part of the model.  Relatively little variations by region or over time.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Fertility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Very accurate, however, more variation by region.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Migration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Job forecasts, relative growth by region, and labor force participation rates are all subject to error.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Consistent and within the context of national forecasts, expert review.</a:t>
            </a:r>
          </a:p>
          <a:p>
            <a:r>
              <a:rPr lang="en-US" baseline="0" smtClean="0"/>
              <a:t>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699DDD-D8ED-4C01-851C-065722F0514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32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2.jpe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5.jpe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5.jpe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81" tIns="32140" rIns="64281" bIns="32140"/>
          <a:lstStyle>
            <a:lvl1pPr algn="ctr"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3391052"/>
            <a:ext cx="7715250" cy="1752451"/>
          </a:xfrm>
          <a:prstGeom prst="rect">
            <a:avLst/>
          </a:prstGeom>
        </p:spPr>
        <p:txBody>
          <a:bodyPr vert="horz" lIns="64281" tIns="32140" rIns="64281" bIns="321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21407" indent="0" algn="ctr">
              <a:buNone/>
              <a:defRPr/>
            </a:lvl2pPr>
            <a:lvl3pPr marL="642816" indent="0" algn="ctr">
              <a:buNone/>
              <a:defRPr/>
            </a:lvl3pPr>
            <a:lvl4pPr marL="964224" indent="0" algn="ctr">
              <a:buNone/>
              <a:defRPr/>
            </a:lvl4pPr>
            <a:lvl5pPr marL="1285631" indent="0" algn="ctr">
              <a:buNone/>
              <a:defRPr/>
            </a:lvl5pPr>
            <a:lvl6pPr marL="1607041" indent="0" algn="ctr">
              <a:buNone/>
              <a:defRPr/>
            </a:lvl6pPr>
            <a:lvl7pPr marL="1928447" indent="0" algn="ctr">
              <a:buNone/>
              <a:defRPr/>
            </a:lvl7pPr>
            <a:lvl8pPr marL="2249856" indent="0" algn="ctr">
              <a:buNone/>
              <a:defRPr/>
            </a:lvl8pPr>
            <a:lvl9pPr marL="2571264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81" tIns="32140" rIns="64281" bIns="32140"/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75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848600" cy="1927225"/>
          </a:xfrm>
          <a:prstGeom prst="rect">
            <a:avLst/>
          </a:prstGeom>
        </p:spPr>
        <p:txBody>
          <a:bodyPr lIns="91425" tIns="45713" rIns="91425" bIns="45713"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DC074A0A-9917-4745-9DFC-C7DEA6FCE49B}" type="datetimeFigureOut">
              <a:rPr lang="en-US" smtClean="0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2F5AA36C-9877-4CE5-BFA5-06BDCC468A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90E71DC9-AA67-495A-B792-8590D1C922DF}" type="datetimeFigureOut">
              <a:rPr lang="en-US" smtClean="0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CCEF7938-4D18-4399-B0BB-828C1A71B99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354" y="2494732"/>
            <a:ext cx="7773293" cy="1470049"/>
          </a:xfrm>
        </p:spPr>
        <p:txBody>
          <a:bodyPr/>
          <a:lstStyle/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964781"/>
            <a:ext cx="6400354" cy="1674316"/>
          </a:xfrm>
          <a:prstGeom prst="rect">
            <a:avLst/>
          </a:prstGeom>
        </p:spPr>
        <p:txBody>
          <a:bodyPr vert="horz" lIns="64274" tIns="32137" rIns="64274" bIns="32137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321374" indent="0" algn="ctr">
              <a:buNone/>
              <a:defRPr/>
            </a:lvl2pPr>
            <a:lvl3pPr marL="642750" indent="0" algn="ctr">
              <a:buNone/>
              <a:defRPr/>
            </a:lvl3pPr>
            <a:lvl4pPr marL="964124" indent="0" algn="ctr">
              <a:buNone/>
              <a:defRPr/>
            </a:lvl4pPr>
            <a:lvl5pPr marL="1285500" indent="0" algn="ctr">
              <a:buNone/>
              <a:defRPr/>
            </a:lvl5pPr>
            <a:lvl6pPr marL="1606877" indent="0" algn="ctr">
              <a:buNone/>
              <a:defRPr/>
            </a:lvl6pPr>
            <a:lvl7pPr marL="1928250" indent="0" algn="ctr">
              <a:buNone/>
              <a:defRPr/>
            </a:lvl7pPr>
            <a:lvl8pPr marL="2249626" indent="0" algn="ctr">
              <a:buNone/>
              <a:defRPr/>
            </a:lvl8pPr>
            <a:lvl9pPr marL="257100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485" y="2786068"/>
            <a:ext cx="8251031" cy="1626319"/>
          </a:xfrm>
        </p:spPr>
        <p:txBody>
          <a:bodyPr/>
          <a:lstStyle/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354" y="2494732"/>
            <a:ext cx="7773293" cy="1470049"/>
          </a:xfrm>
        </p:spPr>
        <p:txBody>
          <a:bodyPr anchor="b"/>
          <a:lstStyle/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4071938"/>
            <a:ext cx="6400354" cy="1567160"/>
          </a:xfrm>
          <a:prstGeom prst="rect">
            <a:avLst/>
          </a:prstGeom>
        </p:spPr>
        <p:txBody>
          <a:bodyPr vert="horz" lIns="64270" tIns="32135" rIns="64270" bIns="32135" anchor="t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321357" indent="0" algn="ctr">
              <a:buNone/>
              <a:defRPr/>
            </a:lvl2pPr>
            <a:lvl3pPr marL="642717" indent="0" algn="ctr">
              <a:buNone/>
              <a:defRPr/>
            </a:lvl3pPr>
            <a:lvl4pPr marL="964075" indent="0" algn="ctr">
              <a:buNone/>
              <a:defRPr/>
            </a:lvl4pPr>
            <a:lvl5pPr marL="1285434" indent="0" algn="ctr">
              <a:buNone/>
              <a:defRPr/>
            </a:lvl5pPr>
            <a:lvl6pPr marL="1606794" indent="0" algn="ctr">
              <a:buNone/>
              <a:defRPr/>
            </a:lvl6pPr>
            <a:lvl7pPr marL="1928151" indent="0" algn="ctr">
              <a:buNone/>
              <a:defRPr/>
            </a:lvl7pPr>
            <a:lvl8pPr marL="2249511" indent="0" algn="ctr">
              <a:buNone/>
              <a:defRPr/>
            </a:lvl8pPr>
            <a:lvl9pPr marL="257087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485" y="2786069"/>
            <a:ext cx="8251031" cy="1626319"/>
          </a:xfrm>
        </p:spPr>
        <p:txBody>
          <a:bodyPr/>
          <a:lstStyle/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67" tIns="32133" rIns="64267" bIns="32133"/>
          <a:lstStyle>
            <a:lvl1pPr algn="ctr"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3391056"/>
            <a:ext cx="7715250" cy="1752451"/>
          </a:xfrm>
          <a:prstGeom prst="rect">
            <a:avLst/>
          </a:prstGeom>
        </p:spPr>
        <p:txBody>
          <a:bodyPr vert="horz" lIns="64267" tIns="32133" rIns="64267" bIns="32133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21341" indent="0" algn="ctr">
              <a:buNone/>
              <a:defRPr/>
            </a:lvl2pPr>
            <a:lvl3pPr marL="642684" indent="0" algn="ctr">
              <a:buNone/>
              <a:defRPr/>
            </a:lvl3pPr>
            <a:lvl4pPr marL="964025" indent="0" algn="ctr">
              <a:buNone/>
              <a:defRPr/>
            </a:lvl4pPr>
            <a:lvl5pPr marL="1285368" indent="0" algn="ctr">
              <a:buNone/>
              <a:defRPr/>
            </a:lvl5pPr>
            <a:lvl6pPr marL="1606711" indent="0" algn="ctr">
              <a:buNone/>
              <a:defRPr/>
            </a:lvl6pPr>
            <a:lvl7pPr marL="1928052" indent="0" algn="ctr">
              <a:buNone/>
              <a:defRPr/>
            </a:lvl7pPr>
            <a:lvl8pPr marL="2249396" indent="0" algn="ctr">
              <a:buNone/>
              <a:defRPr/>
            </a:lvl8pPr>
            <a:lvl9pPr marL="257073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67" tIns="32133" rIns="64267" bIns="32133"/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88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67" tIns="32133" rIns="64267" bIns="32133"/>
          <a:lstStyle>
            <a:lvl1pPr algn="ctr"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3391056"/>
            <a:ext cx="7715250" cy="1752451"/>
          </a:xfrm>
          <a:prstGeom prst="rect">
            <a:avLst/>
          </a:prstGeom>
        </p:spPr>
        <p:txBody>
          <a:bodyPr vert="horz" lIns="64267" tIns="32133" rIns="64267" bIns="32133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21341" indent="0" algn="ctr">
              <a:buNone/>
              <a:defRPr/>
            </a:lvl2pPr>
            <a:lvl3pPr marL="642684" indent="0" algn="ctr">
              <a:buNone/>
              <a:defRPr/>
            </a:lvl3pPr>
            <a:lvl4pPr marL="964025" indent="0" algn="ctr">
              <a:buNone/>
              <a:defRPr/>
            </a:lvl4pPr>
            <a:lvl5pPr marL="1285368" indent="0" algn="ctr">
              <a:buNone/>
              <a:defRPr/>
            </a:lvl5pPr>
            <a:lvl6pPr marL="1606711" indent="0" algn="ctr">
              <a:buNone/>
              <a:defRPr/>
            </a:lvl6pPr>
            <a:lvl7pPr marL="1928052" indent="0" algn="ctr">
              <a:buNone/>
              <a:defRPr/>
            </a:lvl7pPr>
            <a:lvl8pPr marL="2249396" indent="0" algn="ctr">
              <a:buNone/>
              <a:defRPr/>
            </a:lvl8pPr>
            <a:lvl9pPr marL="257073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67" tIns="32133" rIns="64267" bIns="32133"/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67" tIns="32133" rIns="64267" bIns="32133"/>
          <a:lstStyle>
            <a:lvl1pPr algn="ctr"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67" tIns="32133" rIns="64267" bIns="32133"/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64" tIns="32132" rIns="64264" bIns="32132" anchor="b"/>
          <a:lstStyle>
            <a:lvl1pPr algn="ctr"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3391057"/>
            <a:ext cx="7715250" cy="1752451"/>
          </a:xfrm>
          <a:prstGeom prst="rect">
            <a:avLst/>
          </a:prstGeom>
        </p:spPr>
        <p:txBody>
          <a:bodyPr vert="horz" lIns="64264" tIns="32132" rIns="64264" bIns="32132" anchor="t"/>
          <a:lstStyle>
            <a:lvl1pPr marL="0" indent="0" algn="ctr">
              <a:buNone/>
              <a:defRPr>
                <a:solidFill>
                  <a:srgbClr val="53585F"/>
                </a:solidFill>
              </a:defRPr>
            </a:lvl1pPr>
            <a:lvl2pPr marL="321324" indent="0" algn="ctr">
              <a:buNone/>
              <a:defRPr/>
            </a:lvl2pPr>
            <a:lvl3pPr marL="642651" indent="0" algn="ctr">
              <a:buNone/>
              <a:defRPr/>
            </a:lvl3pPr>
            <a:lvl4pPr marL="963975" indent="0" algn="ctr">
              <a:buNone/>
              <a:defRPr/>
            </a:lvl4pPr>
            <a:lvl5pPr marL="1285302" indent="0" algn="ctr">
              <a:buNone/>
              <a:defRPr/>
            </a:lvl5pPr>
            <a:lvl6pPr marL="1606628" indent="0" algn="ctr">
              <a:buNone/>
              <a:defRPr/>
            </a:lvl6pPr>
            <a:lvl7pPr marL="1927954" indent="0" algn="ctr">
              <a:buNone/>
              <a:defRPr/>
            </a:lvl7pPr>
            <a:lvl8pPr marL="2249281" indent="0" algn="ctr">
              <a:buNone/>
              <a:defRPr/>
            </a:lvl8pPr>
            <a:lvl9pPr marL="257060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64" tIns="32132" rIns="64264" bIns="32132"/>
          <a:lstStyle>
            <a:lvl1pPr algn="ctr"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88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81" tIns="32140" rIns="64281" bIns="32140"/>
          <a:lstStyle>
            <a:lvl1pPr algn="ctr"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3391052"/>
            <a:ext cx="7715250" cy="1752451"/>
          </a:xfrm>
          <a:prstGeom prst="rect">
            <a:avLst/>
          </a:prstGeom>
        </p:spPr>
        <p:txBody>
          <a:bodyPr vert="horz" lIns="64281" tIns="32140" rIns="64281" bIns="321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21407" indent="0" algn="ctr">
              <a:buNone/>
              <a:defRPr/>
            </a:lvl2pPr>
            <a:lvl3pPr marL="642816" indent="0" algn="ctr">
              <a:buNone/>
              <a:defRPr/>
            </a:lvl3pPr>
            <a:lvl4pPr marL="964224" indent="0" algn="ctr">
              <a:buNone/>
              <a:defRPr/>
            </a:lvl4pPr>
            <a:lvl5pPr marL="1285631" indent="0" algn="ctr">
              <a:buNone/>
              <a:defRPr/>
            </a:lvl5pPr>
            <a:lvl6pPr marL="1607041" indent="0" algn="ctr">
              <a:buNone/>
              <a:defRPr/>
            </a:lvl6pPr>
            <a:lvl7pPr marL="1928447" indent="0" algn="ctr">
              <a:buNone/>
              <a:defRPr/>
            </a:lvl7pPr>
            <a:lvl8pPr marL="2249856" indent="0" algn="ctr">
              <a:buNone/>
              <a:defRPr/>
            </a:lvl8pPr>
            <a:lvl9pPr marL="2571264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81" tIns="32140" rIns="64281" bIns="32140"/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523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64" tIns="32132" rIns="64264" bIns="32132" anchor="b"/>
          <a:lstStyle>
            <a:lvl1pPr algn="l">
              <a:defRPr sz="4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64" tIns="32132" rIns="64264" bIns="32132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6484" y="375048"/>
            <a:ext cx="7715250" cy="878681"/>
          </a:xfrm>
          <a:prstGeom prst="rect">
            <a:avLst/>
          </a:prstGeom>
        </p:spPr>
        <p:txBody>
          <a:bodyPr lIns="64264" tIns="32132" rIns="64264" bIns="32132" anchor="t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1339454"/>
            <a:ext cx="7715250" cy="4607719"/>
          </a:xfrm>
          <a:prstGeom prst="rect">
            <a:avLst/>
          </a:prstGeom>
        </p:spPr>
        <p:txBody>
          <a:bodyPr vert="horz" lIns="64264" tIns="32132" rIns="64264" bIns="32132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rgbClr val="53585F"/>
                </a:solidFill>
              </a:defRPr>
            </a:lvl2pPr>
            <a:lvl3pPr>
              <a:defRPr>
                <a:solidFill>
                  <a:srgbClr val="53585F"/>
                </a:solidFill>
              </a:defRPr>
            </a:lvl3pPr>
            <a:lvl4pPr>
              <a:defRPr>
                <a:solidFill>
                  <a:srgbClr val="53585F"/>
                </a:solidFill>
              </a:defRPr>
            </a:lvl4pPr>
            <a:lvl5pPr>
              <a:defRPr>
                <a:solidFill>
                  <a:srgbClr val="53585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long amount of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848600" cy="1927225"/>
          </a:xfrm>
          <a:prstGeom prst="rect">
            <a:avLst/>
          </a:prstGeom>
        </p:spPr>
        <p:txBody>
          <a:bodyPr lIns="91425" tIns="45713" rIns="91425" bIns="45713"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DC074A0A-9917-4745-9DFC-C7DEA6FCE49B}" type="datetimeFigureOut">
              <a:rPr lang="en-US" smtClean="0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2F5AA36C-9877-4CE5-BFA5-06BDCC468A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ACED62F-6A5D-458B-BA96-B81AF9D30E52}" type="datetimeFigureOut">
              <a:rPr lang="en-US" smtClean="0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E9730B4-1F4B-41A0-ACC2-43702B8CC38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90E71DC9-AA67-495A-B792-8590D1C922DF}" type="datetimeFigureOut">
              <a:rPr lang="en-US" smtClean="0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CCEF7938-4D18-4399-B0BB-828C1A71B99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61" tIns="32130" rIns="64261" bIns="32130" anchor="b"/>
          <a:lstStyle>
            <a:lvl1pPr algn="ctr"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14375" y="3391058"/>
            <a:ext cx="7715250" cy="1752451"/>
          </a:xfrm>
          <a:prstGeom prst="rect">
            <a:avLst/>
          </a:prstGeom>
        </p:spPr>
        <p:txBody>
          <a:bodyPr vert="horz" lIns="64261" tIns="32130" rIns="64261" bIns="32130" anchor="t"/>
          <a:lstStyle>
            <a:lvl1pPr marL="0" indent="0" algn="ctr">
              <a:buNone/>
              <a:defRPr>
                <a:solidFill>
                  <a:srgbClr val="53585F"/>
                </a:solidFill>
              </a:defRPr>
            </a:lvl1pPr>
            <a:lvl2pPr marL="321308" indent="0" algn="ctr">
              <a:buNone/>
              <a:defRPr/>
            </a:lvl2pPr>
            <a:lvl3pPr marL="642618" indent="0" algn="ctr">
              <a:buNone/>
              <a:defRPr/>
            </a:lvl3pPr>
            <a:lvl4pPr marL="963925" indent="0" algn="ctr">
              <a:buNone/>
              <a:defRPr/>
            </a:lvl4pPr>
            <a:lvl5pPr marL="1285237" indent="0" algn="ctr">
              <a:buNone/>
              <a:defRPr/>
            </a:lvl5pPr>
            <a:lvl6pPr marL="1606546" indent="0" algn="ctr">
              <a:buNone/>
              <a:defRPr/>
            </a:lvl6pPr>
            <a:lvl7pPr marL="1927855" indent="0" algn="ctr">
              <a:buNone/>
              <a:defRPr/>
            </a:lvl7pPr>
            <a:lvl8pPr marL="2249166" indent="0" algn="ctr">
              <a:buNone/>
              <a:defRPr/>
            </a:lvl8pPr>
            <a:lvl9pPr marL="257047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61" tIns="32130" rIns="64261" bIns="32130"/>
          <a:lstStyle>
            <a:lvl1pPr algn="ctr"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81" tIns="32140" rIns="64281" bIns="32140"/>
          <a:lstStyle>
            <a:lvl1pPr algn="ctr"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81" tIns="32140" rIns="64281" bIns="32140"/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7312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61" tIns="32130" rIns="64261" bIns="3213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61" tIns="32130" rIns="64261" bIns="3213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6484" y="375048"/>
            <a:ext cx="7715250" cy="878681"/>
          </a:xfrm>
          <a:prstGeom prst="rect">
            <a:avLst/>
          </a:prstGeom>
        </p:spPr>
        <p:txBody>
          <a:bodyPr lIns="64261" tIns="32130" rIns="64261" bIns="32130" anchor="t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1339454"/>
            <a:ext cx="7715250" cy="4607719"/>
          </a:xfrm>
          <a:prstGeom prst="rect">
            <a:avLst/>
          </a:prstGeom>
        </p:spPr>
        <p:txBody>
          <a:bodyPr vert="horz" lIns="64261" tIns="32130" rIns="64261" bIns="3213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rgbClr val="53585F"/>
                </a:solidFill>
              </a:defRPr>
            </a:lvl2pPr>
            <a:lvl3pPr>
              <a:defRPr>
                <a:solidFill>
                  <a:srgbClr val="53585F"/>
                </a:solidFill>
              </a:defRPr>
            </a:lvl3pPr>
            <a:lvl4pPr>
              <a:defRPr>
                <a:solidFill>
                  <a:srgbClr val="53585F"/>
                </a:solidFill>
              </a:defRPr>
            </a:lvl4pPr>
            <a:lvl5pPr>
              <a:defRPr>
                <a:solidFill>
                  <a:srgbClr val="53585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long amount of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848600" cy="1927225"/>
          </a:xfrm>
          <a:prstGeom prst="rect">
            <a:avLst/>
          </a:prstGeom>
        </p:spPr>
        <p:txBody>
          <a:bodyPr lIns="91425" tIns="45713" rIns="91425" bIns="45713"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DC074A0A-9917-4745-9DFC-C7DEA6FCE49B}" type="datetimeFigureOut">
              <a:rPr lang="en-US" smtClean="0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2F5AA36C-9877-4CE5-BFA5-06BDCC468A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ACED62F-6A5D-458B-BA96-B81AF9D30E52}" type="datetimeFigureOut">
              <a:rPr lang="en-US" smtClean="0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E9730B4-1F4B-41A0-ACC2-43702B8CC38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90E71DC9-AA67-495A-B792-8590D1C922DF}" type="datetimeFigureOut">
              <a:rPr lang="en-US" smtClean="0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CCEF7938-4D18-4399-B0BB-828C1A71B99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809" y="322596"/>
            <a:ext cx="3883298" cy="1986855"/>
          </a:xfrm>
          <a:prstGeom prst="rect">
            <a:avLst/>
          </a:prstGeom>
        </p:spPr>
        <p:txBody>
          <a:bodyPr lIns="64258" tIns="32128" rIns="64258" bIns="32128"/>
          <a:lstStyle>
            <a:lvl1pPr algn="l">
              <a:defRPr sz="34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809" y="1401963"/>
            <a:ext cx="3883298" cy="4505027"/>
          </a:xfrm>
          <a:prstGeom prst="rect">
            <a:avLst/>
          </a:prstGeom>
        </p:spPr>
        <p:txBody>
          <a:bodyPr lIns="64258" tIns="32128" rIns="64258" bIns="3212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0"/>
          </p:nvPr>
        </p:nvSpPr>
        <p:spPr>
          <a:xfrm>
            <a:off x="4786313" y="321469"/>
            <a:ext cx="3857625" cy="5572125"/>
          </a:xfrm>
          <a:prstGeom prst="rect">
            <a:avLst/>
          </a:prstGeom>
        </p:spPr>
        <p:txBody>
          <a:bodyPr vert="horz" lIns="64258" tIns="32128" rIns="64258" bIns="32128"/>
          <a:lstStyle/>
          <a:p>
            <a:r>
              <a:rPr lang="en-US" smtClean="0"/>
              <a:t>Click icon to add chart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809" y="322586"/>
            <a:ext cx="3883298" cy="5571008"/>
          </a:xfrm>
          <a:prstGeom prst="rect">
            <a:avLst/>
          </a:prstGeom>
        </p:spPr>
        <p:txBody>
          <a:bodyPr lIns="64258" tIns="32128" rIns="64258" bIns="32128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hart Placeholder 8"/>
          <p:cNvSpPr>
            <a:spLocks noGrp="1"/>
          </p:cNvSpPr>
          <p:nvPr>
            <p:ph type="chart" sz="quarter" idx="10"/>
          </p:nvPr>
        </p:nvSpPr>
        <p:spPr>
          <a:xfrm>
            <a:off x="4786313" y="321469"/>
            <a:ext cx="3857625" cy="5572125"/>
          </a:xfrm>
          <a:prstGeom prst="rect">
            <a:avLst/>
          </a:prstGeom>
        </p:spPr>
        <p:txBody>
          <a:bodyPr vert="horz" lIns="64258" tIns="32128" rIns="64258" bIns="32128"/>
          <a:lstStyle/>
          <a:p>
            <a:r>
              <a:rPr lang="en-US" smtClean="0"/>
              <a:t>Click icon to add chart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848600" cy="1927225"/>
          </a:xfrm>
          <a:prstGeom prst="rect">
            <a:avLst/>
          </a:prstGeom>
        </p:spPr>
        <p:txBody>
          <a:bodyPr lIns="91425" tIns="45713" rIns="91425" bIns="45713"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DC074A0A-9917-4745-9DFC-C7DEA6FCE49B}" type="datetimeFigureOut">
              <a:rPr lang="en-US" smtClean="0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2F5AA36C-9877-4CE5-BFA5-06BDCC468A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ACED62F-6A5D-458B-BA96-B81AF9D30E52}" type="datetimeFigureOut">
              <a:rPr lang="en-US" smtClean="0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E9730B4-1F4B-41A0-ACC2-43702B8CC38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1"/>
            <a:ext cx="8229600" cy="990600"/>
          </a:xfrm>
          <a:prstGeom prst="rect">
            <a:avLst/>
          </a:prstGeom>
        </p:spPr>
        <p:txBody>
          <a:bodyPr lIns="91425" tIns="45713" rIns="91425" bIns="45713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F0159B6C-2AF7-425B-9BCD-D796866D1E54}" type="datetimeFigureOut">
              <a:rPr lang="en-US" smtClean="0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40A53052-49E6-4444-8CC0-DB2B9B13BD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258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90E71DC9-AA67-495A-B792-8590D1C922DF}" type="datetimeFigureOut">
              <a:rPr lang="en-US" smtClean="0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CCEF7938-4D18-4399-B0BB-828C1A71B99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626" y="2839641"/>
            <a:ext cx="7715250" cy="482203"/>
          </a:xfrm>
          <a:prstGeom prst="rect">
            <a:avLst/>
          </a:prstGeom>
        </p:spPr>
        <p:txBody>
          <a:bodyPr vert="horz" lIns="64255" tIns="32126" rIns="64255" bIns="32126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321275" indent="0" algn="ctr">
              <a:buNone/>
              <a:defRPr/>
            </a:lvl2pPr>
            <a:lvl3pPr marL="642552" indent="0" algn="ctr">
              <a:buNone/>
              <a:defRPr/>
            </a:lvl3pPr>
            <a:lvl4pPr marL="963826" indent="0" algn="ctr">
              <a:buNone/>
              <a:defRPr/>
            </a:lvl4pPr>
            <a:lvl5pPr marL="1285105" indent="0" algn="ctr">
              <a:buNone/>
              <a:defRPr/>
            </a:lvl5pPr>
            <a:lvl6pPr marL="1606382" indent="0" algn="ctr">
              <a:buNone/>
              <a:defRPr/>
            </a:lvl6pPr>
            <a:lvl7pPr marL="1927658" indent="0" algn="ctr">
              <a:buNone/>
              <a:defRPr/>
            </a:lvl7pPr>
            <a:lvl8pPr marL="2248936" indent="0" algn="ctr">
              <a:buNone/>
              <a:defRPr/>
            </a:lvl8pPr>
            <a:lvl9pPr marL="257021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60995" y="312539"/>
            <a:ext cx="7715250" cy="880824"/>
          </a:xfrm>
          <a:prstGeom prst="rect">
            <a:avLst/>
          </a:prstGeom>
        </p:spPr>
        <p:txBody>
          <a:bodyPr lIns="64255" tIns="32126" rIns="64255" bIns="32126"/>
          <a:lstStyle>
            <a:lvl1pPr algn="l">
              <a:defRPr sz="4200" b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6484" y="1285886"/>
            <a:ext cx="7715250" cy="1071563"/>
          </a:xfrm>
          <a:prstGeom prst="rect">
            <a:avLst/>
          </a:prstGeom>
        </p:spPr>
        <p:txBody>
          <a:bodyPr vert="horz" lIns="64255" tIns="32126" rIns="64255" bIns="3212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46484" y="3429011"/>
            <a:ext cx="7715250" cy="1071563"/>
          </a:xfrm>
          <a:prstGeom prst="rect">
            <a:avLst/>
          </a:prstGeom>
        </p:spPr>
        <p:txBody>
          <a:bodyPr vert="horz" lIns="64255" tIns="32126" rIns="64255" bIns="32126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07" y="312540"/>
            <a:ext cx="7552283" cy="598288"/>
          </a:xfrm>
          <a:prstGeom prst="rect">
            <a:avLst/>
          </a:prstGeom>
        </p:spPr>
        <p:txBody>
          <a:bodyPr lIns="64255" tIns="32126" rIns="64255" bIns="32126"/>
          <a:lstStyle>
            <a:lvl1pPr algn="l">
              <a:defRPr sz="3400" b="0">
                <a:solidFill>
                  <a:srgbClr val="53585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2786063"/>
            <a:ext cx="8228707" cy="2964656"/>
          </a:xfrm>
          <a:prstGeom prst="rect">
            <a:avLst/>
          </a:prstGeom>
        </p:spPr>
        <p:txBody>
          <a:bodyPr vert="horz" lIns="64255" tIns="32126" rIns="64255" bIns="32126"/>
          <a:lstStyle>
            <a:lvl1pPr>
              <a:defRPr sz="1700">
                <a:solidFill>
                  <a:srgbClr val="FFFFFF"/>
                </a:solidFill>
              </a:defRPr>
            </a:lvl1pPr>
            <a:lvl2pPr>
              <a:defRPr sz="1700">
                <a:solidFill>
                  <a:srgbClr val="FFFFFF"/>
                </a:solidFill>
              </a:defRPr>
            </a:lvl2pPr>
            <a:lvl3pPr>
              <a:defRPr sz="1700">
                <a:solidFill>
                  <a:srgbClr val="FFFFFF"/>
                </a:solidFill>
              </a:defRPr>
            </a:lvl3pPr>
            <a:lvl4pPr>
              <a:defRPr sz="1700">
                <a:solidFill>
                  <a:srgbClr val="FFFFFF"/>
                </a:solidFill>
              </a:defRPr>
            </a:lvl4pPr>
            <a:lvl5pPr>
              <a:defRPr sz="17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57647" y="1017984"/>
            <a:ext cx="8228707" cy="2964656"/>
          </a:xfrm>
          <a:prstGeom prst="rect">
            <a:avLst/>
          </a:prstGeom>
        </p:spPr>
        <p:txBody>
          <a:bodyPr vert="horz" lIns="64255" tIns="32126" rIns="64255" bIns="3212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ll_in_co_4x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" y="7"/>
            <a:ext cx="9161859" cy="6871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1" y="6195525"/>
            <a:ext cx="2893219" cy="5017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 bwMode="auto">
          <a:xfrm>
            <a:off x="767965" y="1875246"/>
            <a:ext cx="1071563" cy="1071563"/>
          </a:xfrm>
          <a:prstGeom prst="rect">
            <a:avLst/>
          </a:prstGeom>
          <a:solidFill>
            <a:srgbClr val="14943F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35693" tIns="35693" rIns="35693" bIns="35693" numCol="1" rtlCol="0" anchor="ctr" anchorCtr="0" compatLnSpc="1">
            <a:prstTxWarp prst="textNoShape">
              <a:avLst/>
            </a:prstTxWarp>
          </a:bodyPr>
          <a:lstStyle/>
          <a:p>
            <a:pPr marL="160631" marR="0" indent="0" algn="l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kern="1200" cap="none" normalizeH="0" baseline="0" dirty="0">
              <a:ln>
                <a:noFill/>
              </a:ln>
              <a:solidFill>
                <a:srgbClr val="5C6670"/>
              </a:solidFill>
              <a:effectLst/>
              <a:latin typeface="Trebuchet MS" pitchFamily="-100" charset="0"/>
              <a:ea typeface="Trebuchet MS" pitchFamily="-100" charset="0"/>
              <a:cs typeface="Trebuchet MS" pitchFamily="-100" charset="0"/>
              <a:sym typeface="Trebuchet MS" pitchFamily="-100" charset="0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714376" y="1500193"/>
            <a:ext cx="2946797" cy="341876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r>
              <a:rPr lang="en-US" dirty="0" err="1" smtClean="0"/>
              <a:t>brandCOLORADO</a:t>
            </a:r>
            <a:r>
              <a:rPr lang="en-US" baseline="0" dirty="0" smtClean="0"/>
              <a:t> colors</a:t>
            </a:r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767961" y="321481"/>
            <a:ext cx="5357813" cy="660037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r>
              <a:rPr lang="en-US" sz="3900" b="1" i="1" kern="1200" baseline="0" dirty="0" smtClean="0">
                <a:solidFill>
                  <a:srgbClr val="5C6670"/>
                </a:solidFill>
                <a:latin typeface="Trebuchet MS" pitchFamily="-100" charset="0"/>
                <a:ea typeface="Trebuchet MS" pitchFamily="-100" charset="0"/>
                <a:cs typeface="Trebuchet MS" pitchFamily="-100" charset="0"/>
                <a:sym typeface="Trebuchet MS" pitchFamily="-100" charset="0"/>
              </a:rPr>
              <a:t>Using this template:</a:t>
            </a:r>
            <a:endParaRPr lang="en-US" sz="3900" dirty="0"/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2160996" y="1875246"/>
            <a:ext cx="1071563" cy="1071563"/>
          </a:xfrm>
          <a:prstGeom prst="rect">
            <a:avLst/>
          </a:prstGeom>
          <a:solidFill>
            <a:srgbClr val="4A535D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35693" tIns="35693" rIns="35693" bIns="35693" numCol="1" rtlCol="0" anchor="ctr" anchorCtr="0" compatLnSpc="1">
            <a:prstTxWarp prst="textNoShape">
              <a:avLst/>
            </a:prstTxWarp>
          </a:bodyPr>
          <a:lstStyle/>
          <a:p>
            <a:pPr marL="160631" marR="0" indent="0" algn="l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kern="1200" cap="none" normalizeH="0" baseline="0">
              <a:ln>
                <a:noFill/>
              </a:ln>
              <a:solidFill>
                <a:srgbClr val="5C6670"/>
              </a:solidFill>
              <a:effectLst/>
              <a:latin typeface="Trebuchet MS" pitchFamily="-100" charset="0"/>
              <a:ea typeface="Trebuchet MS" pitchFamily="-100" charset="0"/>
              <a:cs typeface="Trebuchet MS" pitchFamily="-100" charset="0"/>
              <a:sym typeface="Trebuchet MS" pitchFamily="-100" charset="0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3554027" y="1875246"/>
            <a:ext cx="1071563" cy="1071563"/>
          </a:xfrm>
          <a:prstGeom prst="rect">
            <a:avLst/>
          </a:prstGeom>
          <a:solidFill>
            <a:srgbClr val="C7C9C9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35693" tIns="35693" rIns="35693" bIns="35693" numCol="1" rtlCol="0" anchor="ctr" anchorCtr="0" compatLnSpc="1">
            <a:prstTxWarp prst="textNoShape">
              <a:avLst/>
            </a:prstTxWarp>
          </a:bodyPr>
          <a:lstStyle/>
          <a:p>
            <a:pPr marL="160631" marR="0" indent="0" algn="l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kern="1200" cap="none" normalizeH="0" baseline="0">
              <a:ln>
                <a:noFill/>
              </a:ln>
              <a:solidFill>
                <a:srgbClr val="5C6670"/>
              </a:solidFill>
              <a:effectLst/>
              <a:latin typeface="Trebuchet MS" pitchFamily="-100" charset="0"/>
              <a:ea typeface="Trebuchet MS" pitchFamily="-100" charset="0"/>
              <a:cs typeface="Trebuchet MS" pitchFamily="-100" charset="0"/>
              <a:sym typeface="Trebuchet MS" pitchFamily="-100" charset="0"/>
            </a:endParaRPr>
          </a:p>
        </p:txBody>
      </p:sp>
      <p:sp>
        <p:nvSpPr>
          <p:cNvPr id="18" name="Rectangle 17"/>
          <p:cNvSpPr/>
          <p:nvPr userDrawn="1"/>
        </p:nvSpPr>
        <p:spPr bwMode="auto">
          <a:xfrm>
            <a:off x="4947059" y="1875246"/>
            <a:ext cx="1071563" cy="1071563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4A535D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35693" tIns="35693" rIns="35693" bIns="35693" numCol="1" rtlCol="0" anchor="ctr" anchorCtr="0" compatLnSpc="1">
            <a:prstTxWarp prst="textNoShape">
              <a:avLst/>
            </a:prstTxWarp>
          </a:bodyPr>
          <a:lstStyle/>
          <a:p>
            <a:pPr marL="160631" marR="0" indent="0" algn="l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kern="1200" cap="none" normalizeH="0" baseline="0">
              <a:ln>
                <a:noFill/>
              </a:ln>
              <a:solidFill>
                <a:srgbClr val="5C6670"/>
              </a:solidFill>
              <a:effectLst/>
              <a:latin typeface="Trebuchet MS" pitchFamily="-100" charset="0"/>
              <a:ea typeface="Trebuchet MS" pitchFamily="-100" charset="0"/>
              <a:cs typeface="Trebuchet MS" pitchFamily="-100" charset="0"/>
              <a:sym typeface="Trebuchet MS" pitchFamily="-100" charset="0"/>
            </a:endParaRPr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767965" y="3214699"/>
            <a:ext cx="1071563" cy="1071563"/>
          </a:xfrm>
          <a:prstGeom prst="rect">
            <a:avLst/>
          </a:prstGeom>
          <a:solidFill>
            <a:srgbClr val="E95F1A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35693" tIns="35693" rIns="35693" bIns="35693" numCol="1" rtlCol="0" anchor="ctr" anchorCtr="0" compatLnSpc="1">
            <a:prstTxWarp prst="textNoShape">
              <a:avLst/>
            </a:prstTxWarp>
          </a:bodyPr>
          <a:lstStyle/>
          <a:p>
            <a:pPr marL="160631" marR="0" indent="0" algn="l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kern="1200" cap="none" normalizeH="0" baseline="0">
              <a:ln>
                <a:noFill/>
              </a:ln>
              <a:solidFill>
                <a:srgbClr val="5C6670"/>
              </a:solidFill>
              <a:effectLst/>
              <a:latin typeface="Trebuchet MS" pitchFamily="-100" charset="0"/>
              <a:ea typeface="Trebuchet MS" pitchFamily="-100" charset="0"/>
              <a:cs typeface="Trebuchet MS" pitchFamily="-100" charset="0"/>
              <a:sym typeface="Trebuchet MS" pitchFamily="-100" charset="0"/>
            </a:endParaRPr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2160996" y="3214699"/>
            <a:ext cx="1071563" cy="1071563"/>
          </a:xfrm>
          <a:prstGeom prst="rect">
            <a:avLst/>
          </a:prstGeom>
          <a:solidFill>
            <a:srgbClr val="523F2D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35693" tIns="35693" rIns="35693" bIns="35693" numCol="1" rtlCol="0" anchor="ctr" anchorCtr="0" compatLnSpc="1">
            <a:prstTxWarp prst="textNoShape">
              <a:avLst/>
            </a:prstTxWarp>
          </a:bodyPr>
          <a:lstStyle/>
          <a:p>
            <a:pPr marL="160631" marR="0" indent="0" algn="l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kern="1200" cap="none" normalizeH="0" baseline="0">
              <a:ln>
                <a:noFill/>
              </a:ln>
              <a:solidFill>
                <a:srgbClr val="5C6670"/>
              </a:solidFill>
              <a:effectLst/>
              <a:latin typeface="Trebuchet MS" pitchFamily="-100" charset="0"/>
              <a:ea typeface="Trebuchet MS" pitchFamily="-100" charset="0"/>
              <a:cs typeface="Trebuchet MS" pitchFamily="-100" charset="0"/>
              <a:sym typeface="Trebuchet MS" pitchFamily="-100" charset="0"/>
            </a:endParaRPr>
          </a:p>
        </p:txBody>
      </p:sp>
      <p:sp>
        <p:nvSpPr>
          <p:cNvPr id="21" name="Rectangle 20"/>
          <p:cNvSpPr/>
          <p:nvPr userDrawn="1"/>
        </p:nvSpPr>
        <p:spPr bwMode="auto">
          <a:xfrm>
            <a:off x="3554027" y="3214699"/>
            <a:ext cx="1071563" cy="1071563"/>
          </a:xfrm>
          <a:prstGeom prst="rect">
            <a:avLst/>
          </a:prstGeom>
          <a:solidFill>
            <a:srgbClr val="5EB7E3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35693" tIns="35693" rIns="35693" bIns="35693" numCol="1" rtlCol="0" anchor="ctr" anchorCtr="0" compatLnSpc="1">
            <a:prstTxWarp prst="textNoShape">
              <a:avLst/>
            </a:prstTxWarp>
          </a:bodyPr>
          <a:lstStyle/>
          <a:p>
            <a:pPr marL="160631" marR="0" indent="0" algn="l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kern="1200" cap="none" normalizeH="0" baseline="0">
              <a:ln>
                <a:noFill/>
              </a:ln>
              <a:solidFill>
                <a:srgbClr val="5C6670"/>
              </a:solidFill>
              <a:effectLst/>
              <a:latin typeface="Trebuchet MS" pitchFamily="-100" charset="0"/>
              <a:ea typeface="Trebuchet MS" pitchFamily="-100" charset="0"/>
              <a:cs typeface="Trebuchet MS" pitchFamily="-100" charset="0"/>
              <a:sym typeface="Trebuchet MS" pitchFamily="-100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714375" y="4875611"/>
            <a:ext cx="7822406" cy="1465303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190748" indent="-190748">
              <a:buSzPct val="75000"/>
              <a:buFontTx/>
              <a:buChar char="•"/>
            </a:pPr>
            <a:r>
              <a:rPr lang="en-US" sz="1300" dirty="0" smtClean="0"/>
              <a:t>You may also choose to use your department’s extended color palette in this presentation.</a:t>
            </a:r>
          </a:p>
          <a:p>
            <a:pPr marL="190748" indent="-190748">
              <a:buSzPct val="75000"/>
              <a:buFontTx/>
              <a:buChar char="•"/>
            </a:pPr>
            <a:endParaRPr lang="en-US" sz="1300" dirty="0" smtClean="0"/>
          </a:p>
          <a:p>
            <a:pPr marL="190748" indent="-190748">
              <a:buSzPct val="75000"/>
              <a:buFontTx/>
              <a:buChar char="•"/>
            </a:pPr>
            <a:r>
              <a:rPr lang="en-US" sz="1300" dirty="0" smtClean="0"/>
              <a:t>When inserting lockups into keynote slide presentations, use </a:t>
            </a:r>
            <a:r>
              <a:rPr lang="en-US" sz="1300" dirty="0" err="1" smtClean="0"/>
              <a:t>png</a:t>
            </a:r>
            <a:r>
              <a:rPr lang="en-US" sz="1300" baseline="0" dirty="0" smtClean="0"/>
              <a:t> </a:t>
            </a:r>
            <a:r>
              <a:rPr lang="en-US" sz="1300" baseline="0" dirty="0" err="1" smtClean="0"/>
              <a:t>rgb</a:t>
            </a:r>
            <a:r>
              <a:rPr lang="en-US" sz="1300" baseline="0" dirty="0" smtClean="0"/>
              <a:t> </a:t>
            </a:r>
            <a:r>
              <a:rPr lang="en-US" sz="1300" baseline="0" smtClean="0"/>
              <a:t>300 medium </a:t>
            </a:r>
            <a:r>
              <a:rPr lang="en-US" sz="1300" baseline="0" dirty="0" smtClean="0"/>
              <a:t>file </a:t>
            </a:r>
            <a:r>
              <a:rPr lang="en-US" sz="1300" dirty="0" smtClean="0"/>
              <a:t>for the crispest result. You will need to scale this image down to the appropriate size. To preserve height-to-width ratio </a:t>
            </a:r>
            <a:r>
              <a:rPr lang="en-US" sz="1300" baseline="0" dirty="0" smtClean="0"/>
              <a:t>hold, “shift” while scaling.</a:t>
            </a:r>
            <a:endParaRPr lang="en-US" sz="1300" dirty="0" smtClean="0"/>
          </a:p>
          <a:p>
            <a:pPr marL="190748" indent="-190748">
              <a:buSzPct val="75000"/>
              <a:buFontTx/>
              <a:buChar char="•"/>
            </a:pPr>
            <a:endParaRPr lang="en-US" sz="1300" dirty="0" smtClean="0"/>
          </a:p>
          <a:p>
            <a:pPr marL="190748" indent="-190748">
              <a:buSzPct val="75000"/>
              <a:buFontTx/>
              <a:buChar char="•"/>
            </a:pPr>
            <a:r>
              <a:rPr lang="en-US" sz="1300" dirty="0" smtClean="0"/>
              <a:t>Reference the Colorado Brand Guidelines for more information.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6822283" y="1500193"/>
            <a:ext cx="2035969" cy="618875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r>
              <a:rPr lang="en-US" dirty="0" smtClean="0"/>
              <a:t>DOLA shield</a:t>
            </a:r>
            <a:r>
              <a:rPr lang="en-US" baseline="0" dirty="0" smtClean="0"/>
              <a:t> colors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 bwMode="auto">
          <a:xfrm>
            <a:off x="6875871" y="1875246"/>
            <a:ext cx="1071563" cy="1071563"/>
          </a:xfrm>
          <a:prstGeom prst="rect">
            <a:avLst/>
          </a:prstGeom>
          <a:solidFill>
            <a:srgbClr val="3266BE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35693" tIns="35693" rIns="35693" bIns="35693" numCol="1" rtlCol="0" anchor="ctr" anchorCtr="0" compatLnSpc="1">
            <a:prstTxWarp prst="textNoShape">
              <a:avLst/>
            </a:prstTxWarp>
          </a:bodyPr>
          <a:lstStyle/>
          <a:p>
            <a:pPr marL="160631" marR="0" indent="0" algn="l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kern="1200" cap="none" normalizeH="0" baseline="0">
              <a:ln>
                <a:noFill/>
              </a:ln>
              <a:solidFill>
                <a:srgbClr val="5C6670"/>
              </a:solidFill>
              <a:effectLst/>
              <a:latin typeface="Trebuchet MS" pitchFamily="-100" charset="0"/>
              <a:ea typeface="Trebuchet MS" pitchFamily="-100" charset="0"/>
              <a:cs typeface="Trebuchet MS" pitchFamily="-100" charset="0"/>
              <a:sym typeface="Trebuchet MS" pitchFamily="-100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6875871" y="3214699"/>
            <a:ext cx="1071563" cy="1071563"/>
          </a:xfrm>
          <a:prstGeom prst="rect">
            <a:avLst/>
          </a:prstGeom>
          <a:solidFill>
            <a:srgbClr val="F6323E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35693" tIns="35693" rIns="35693" bIns="35693" numCol="1" rtlCol="0" anchor="ctr" anchorCtr="0" compatLnSpc="1">
            <a:prstTxWarp prst="textNoShape">
              <a:avLst/>
            </a:prstTxWarp>
          </a:bodyPr>
          <a:lstStyle/>
          <a:p>
            <a:pPr marL="160631" marR="0" indent="0" algn="l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kern="1200" cap="none" normalizeH="0" baseline="0">
              <a:ln>
                <a:noFill/>
              </a:ln>
              <a:solidFill>
                <a:srgbClr val="5C6670"/>
              </a:solidFill>
              <a:effectLst/>
              <a:latin typeface="Trebuchet MS" pitchFamily="-100" charset="0"/>
              <a:ea typeface="Trebuchet MS" pitchFamily="-100" charset="0"/>
              <a:cs typeface="Trebuchet MS" pitchFamily="-100" charset="0"/>
              <a:sym typeface="Trebuchet MS" pitchFamily="-100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 bwMode="auto">
          <a:xfrm rot="5400000">
            <a:off x="5242286" y="3080742"/>
            <a:ext cx="2410457" cy="558"/>
          </a:xfrm>
          <a:prstGeom prst="line">
            <a:avLst/>
          </a:prstGeom>
          <a:solidFill>
            <a:srgbClr val="14943F"/>
          </a:solidFill>
          <a:ln w="12700" cap="flat" cmpd="sng" algn="ctr">
            <a:solidFill>
              <a:srgbClr val="C7C9C9"/>
            </a:solidFill>
            <a:prstDash val="solid"/>
            <a:miter lim="0"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 userDrawn="1"/>
        </p:nvSpPr>
        <p:spPr>
          <a:xfrm>
            <a:off x="2160996" y="2170889"/>
            <a:ext cx="1071563" cy="465029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0" marR="0" indent="0" algn="ctr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0" i="0" u="none" strike="noStrike" kern="1200" baseline="0" dirty="0" smtClean="0">
                <a:solidFill>
                  <a:srgbClr val="FFFFFF"/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  <a:sym typeface="Trebuchet MS" pitchFamily="-106" charset="0"/>
              </a:rPr>
              <a:t>RGB 92/102/112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767965" y="2170889"/>
            <a:ext cx="1071563" cy="465029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0" marR="0" indent="0" algn="ctr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0" i="0" u="none" strike="noStrike" kern="1200" baseline="0" dirty="0" smtClean="0">
                <a:solidFill>
                  <a:srgbClr val="FFFFFF"/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  <a:sym typeface="Trebuchet MS" pitchFamily="-106" charset="0"/>
              </a:rPr>
              <a:t>RGB 0/149/58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3554027" y="2170880"/>
            <a:ext cx="1071563" cy="665042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0" marR="0" indent="0" algn="ctr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0" i="0" u="none" strike="noStrike" kern="1200" baseline="0" dirty="0" smtClean="0">
                <a:solidFill>
                  <a:srgbClr val="FFFFFF"/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  <a:sym typeface="Trebuchet MS" pitchFamily="-106" charset="0"/>
              </a:rPr>
              <a:t>RGB 208/210/211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767965" y="3510342"/>
            <a:ext cx="1071563" cy="465029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0" marR="0" indent="0" algn="ctr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0" i="0" u="none" strike="noStrike" kern="1200" baseline="0" dirty="0" smtClean="0">
                <a:solidFill>
                  <a:srgbClr val="FFFFFF"/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  <a:sym typeface="Trebuchet MS" pitchFamily="-106" charset="0"/>
              </a:rPr>
              <a:t>RGB 239/117/33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2160996" y="3510342"/>
            <a:ext cx="1071563" cy="465029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0" marR="0" indent="0" algn="ctr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0" i="0" u="none" strike="noStrike" kern="1200" baseline="0" dirty="0" smtClean="0">
                <a:solidFill>
                  <a:srgbClr val="FFFFFF"/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  <a:sym typeface="Trebuchet MS" pitchFamily="-106" charset="0"/>
              </a:rPr>
              <a:t>RGB 101/80/60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3554027" y="3510331"/>
            <a:ext cx="1071563" cy="665042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0" marR="0" indent="0" algn="ctr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0" i="0" u="none" strike="noStrike" kern="1200" baseline="0" dirty="0" smtClean="0">
                <a:solidFill>
                  <a:srgbClr val="FFFFFF"/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  <a:sym typeface="Trebuchet MS" pitchFamily="-106" charset="0"/>
              </a:rPr>
              <a:t>RGB 110/196/232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4947059" y="2170880"/>
            <a:ext cx="1071563" cy="665042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0" marR="0" indent="0" algn="ctr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0" i="0" u="none" strike="noStrike" kern="1200" baseline="0" dirty="0" smtClean="0">
                <a:solidFill>
                  <a:srgbClr val="5C6670"/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  <a:sym typeface="Trebuchet MS" pitchFamily="-106" charset="0"/>
              </a:rPr>
              <a:t>RGB 255/255/255</a:t>
            </a:r>
            <a:endParaRPr lang="en-US" dirty="0"/>
          </a:p>
        </p:txBody>
      </p:sp>
      <p:sp>
        <p:nvSpPr>
          <p:cNvPr id="44" name="TextBox 43"/>
          <p:cNvSpPr txBox="1"/>
          <p:nvPr userDrawn="1"/>
        </p:nvSpPr>
        <p:spPr>
          <a:xfrm>
            <a:off x="6875871" y="2170889"/>
            <a:ext cx="1071563" cy="465029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0" marR="0" indent="0" algn="ctr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0" i="0" u="none" strike="noStrike" kern="1200" baseline="0" dirty="0" smtClean="0">
                <a:solidFill>
                  <a:srgbClr val="FFFFFF"/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  <a:sym typeface="Trebuchet MS" pitchFamily="-106" charset="0"/>
              </a:rPr>
              <a:t>RGB 64/124/202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6875871" y="3510342"/>
            <a:ext cx="1071563" cy="465029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0" marR="0" indent="0" algn="ctr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0" i="0" u="none" strike="noStrike" kern="1200" baseline="0" dirty="0" smtClean="0">
                <a:solidFill>
                  <a:srgbClr val="FFFFFF"/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  <a:sym typeface="Trebuchet MS" pitchFamily="-106" charset="0"/>
              </a:rPr>
              <a:t>RGB 246/50/62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767961" y="321481"/>
            <a:ext cx="5357813" cy="660037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r>
              <a:rPr lang="en-US" sz="3900" b="1" i="1" kern="1200" baseline="0" dirty="0" smtClean="0">
                <a:solidFill>
                  <a:srgbClr val="5C6670"/>
                </a:solidFill>
                <a:latin typeface="Trebuchet MS" pitchFamily="-100" charset="0"/>
                <a:ea typeface="Trebuchet MS" pitchFamily="-100" charset="0"/>
                <a:cs typeface="Trebuchet MS" pitchFamily="-100" charset="0"/>
                <a:sym typeface="Trebuchet MS" pitchFamily="-100" charset="0"/>
              </a:rPr>
              <a:t>Using this template:</a:t>
            </a:r>
            <a:endParaRPr lang="en-US" sz="3900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14375" y="4875611"/>
            <a:ext cx="7822406" cy="1465303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190748" indent="-190748">
              <a:buSzPct val="75000"/>
              <a:buFontTx/>
              <a:buChar char="•"/>
            </a:pPr>
            <a:r>
              <a:rPr lang="en-US" sz="1300" dirty="0" smtClean="0"/>
              <a:t>You may also choose to use your department’s extended color palette in this presentation.</a:t>
            </a:r>
          </a:p>
          <a:p>
            <a:pPr marL="190748" indent="-190748">
              <a:buSzPct val="75000"/>
              <a:buFontTx/>
              <a:buChar char="•"/>
            </a:pPr>
            <a:endParaRPr lang="en-US" sz="1300" dirty="0" smtClean="0"/>
          </a:p>
          <a:p>
            <a:pPr marL="190748" indent="-190748">
              <a:buSzPct val="75000"/>
              <a:buFontTx/>
              <a:buChar char="•"/>
            </a:pPr>
            <a:r>
              <a:rPr lang="en-US" sz="1300" dirty="0" smtClean="0"/>
              <a:t>When inserting lockups into keynote slide presentations, use </a:t>
            </a:r>
            <a:r>
              <a:rPr lang="en-US" sz="1300" dirty="0" err="1" smtClean="0"/>
              <a:t>png</a:t>
            </a:r>
            <a:r>
              <a:rPr lang="en-US" sz="1300" baseline="0" dirty="0" smtClean="0"/>
              <a:t> </a:t>
            </a:r>
            <a:r>
              <a:rPr lang="en-US" sz="1300" baseline="0" dirty="0" err="1" smtClean="0"/>
              <a:t>rgb</a:t>
            </a:r>
            <a:r>
              <a:rPr lang="en-US" sz="1300" baseline="0" dirty="0" smtClean="0"/>
              <a:t> </a:t>
            </a:r>
            <a:r>
              <a:rPr lang="en-US" sz="1300" baseline="0" smtClean="0"/>
              <a:t>300 medium </a:t>
            </a:r>
            <a:r>
              <a:rPr lang="en-US" sz="1300" baseline="0" dirty="0" smtClean="0"/>
              <a:t>file </a:t>
            </a:r>
            <a:r>
              <a:rPr lang="en-US" sz="1300" dirty="0" smtClean="0"/>
              <a:t>for the crispest result. You will need to scale this image down to the appropriate size. To preserve height-to-width ratio </a:t>
            </a:r>
            <a:r>
              <a:rPr lang="en-US" sz="1300" baseline="0" dirty="0" smtClean="0"/>
              <a:t>hold, “shift” while scaling.</a:t>
            </a:r>
            <a:endParaRPr lang="en-US" sz="1300" dirty="0" smtClean="0"/>
          </a:p>
          <a:p>
            <a:pPr marL="190748" indent="-190748">
              <a:buSzPct val="75000"/>
              <a:buFontTx/>
              <a:buChar char="•"/>
            </a:pPr>
            <a:endParaRPr lang="en-US" sz="1300" dirty="0" smtClean="0"/>
          </a:p>
          <a:p>
            <a:pPr marL="190748" indent="-190748">
              <a:buSzPct val="75000"/>
              <a:buFontTx/>
              <a:buChar char="•"/>
            </a:pPr>
            <a:r>
              <a:rPr lang="en-US" sz="1300" dirty="0" smtClean="0"/>
              <a:t>Reference the Colorado Brand Guidelines for more information.</a:t>
            </a:r>
            <a:endParaRPr lang="en-US" dirty="0"/>
          </a:p>
        </p:txBody>
      </p:sp>
      <p:sp>
        <p:nvSpPr>
          <p:cNvPr id="41" name="TextBox 40"/>
          <p:cNvSpPr txBox="1"/>
          <p:nvPr userDrawn="1"/>
        </p:nvSpPr>
        <p:spPr>
          <a:xfrm>
            <a:off x="3554027" y="3510331"/>
            <a:ext cx="1071563" cy="665042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0" marR="0" indent="0" algn="ctr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0" i="0" u="none" strike="noStrike" kern="1200" baseline="0" dirty="0" smtClean="0">
                <a:solidFill>
                  <a:srgbClr val="FFFFFF"/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  <a:sym typeface="Trebuchet MS" pitchFamily="-106" charset="0"/>
              </a:rPr>
              <a:t>RGB 110/196/232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7" name="Picture 3" descr="M:\EDO Communications\DOLA Branding\DOLA Branding Team &amp; Process\Color Palettes &amp; Shields\DOLA-Palette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0" t="63537" r="11241" b="8877"/>
          <a:stretch/>
        </p:blipFill>
        <p:spPr bwMode="auto">
          <a:xfrm>
            <a:off x="2428875" y="998016"/>
            <a:ext cx="4232672" cy="382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 userDrawn="1"/>
        </p:nvSpPr>
        <p:spPr>
          <a:xfrm>
            <a:off x="1732359" y="1116942"/>
            <a:ext cx="2035969" cy="341876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algn="ctr"/>
            <a:r>
              <a:rPr lang="en-US" dirty="0" smtClean="0"/>
              <a:t>DOLA palette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105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90E71DC9-AA67-495A-B792-8590D1C922DF}" type="datetimeFigureOut">
              <a:rPr lang="en-US" smtClean="0"/>
              <a:pPr>
                <a:defRPr/>
              </a:pPr>
              <a:t>12/9/2015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CCEF7938-4D18-4399-B0BB-828C1A71B99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291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81" tIns="32140" rIns="64281" bIns="32140"/>
          <a:lstStyle>
            <a:lvl1pPr algn="ctr"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3391052"/>
            <a:ext cx="7715250" cy="1752451"/>
          </a:xfrm>
          <a:prstGeom prst="rect">
            <a:avLst/>
          </a:prstGeom>
        </p:spPr>
        <p:txBody>
          <a:bodyPr vert="horz" lIns="64281" tIns="32140" rIns="64281" bIns="321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21407" indent="0" algn="ctr">
              <a:buNone/>
              <a:defRPr/>
            </a:lvl2pPr>
            <a:lvl3pPr marL="642816" indent="0" algn="ctr">
              <a:buNone/>
              <a:defRPr/>
            </a:lvl3pPr>
            <a:lvl4pPr marL="964224" indent="0" algn="ctr">
              <a:buNone/>
              <a:defRPr/>
            </a:lvl4pPr>
            <a:lvl5pPr marL="1285631" indent="0" algn="ctr">
              <a:buNone/>
              <a:defRPr/>
            </a:lvl5pPr>
            <a:lvl6pPr marL="1607041" indent="0" algn="ctr">
              <a:buNone/>
              <a:defRPr/>
            </a:lvl6pPr>
            <a:lvl7pPr marL="1928447" indent="0" algn="ctr">
              <a:buNone/>
              <a:defRPr/>
            </a:lvl7pPr>
            <a:lvl8pPr marL="2249856" indent="0" algn="ctr">
              <a:buNone/>
              <a:defRPr/>
            </a:lvl8pPr>
            <a:lvl9pPr marL="257126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81" tIns="32140" rIns="64281" bIns="32140"/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388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88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81" tIns="32140" rIns="64281" bIns="32140"/>
          <a:lstStyle>
            <a:lvl1pPr algn="ctr"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3391052"/>
            <a:ext cx="7715250" cy="1752451"/>
          </a:xfrm>
          <a:prstGeom prst="rect">
            <a:avLst/>
          </a:prstGeom>
        </p:spPr>
        <p:txBody>
          <a:bodyPr vert="horz" lIns="64281" tIns="32140" rIns="64281" bIns="321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21407" indent="0" algn="ctr">
              <a:buNone/>
              <a:defRPr/>
            </a:lvl2pPr>
            <a:lvl3pPr marL="642816" indent="0" algn="ctr">
              <a:buNone/>
              <a:defRPr/>
            </a:lvl3pPr>
            <a:lvl4pPr marL="964224" indent="0" algn="ctr">
              <a:buNone/>
              <a:defRPr/>
            </a:lvl4pPr>
            <a:lvl5pPr marL="1285631" indent="0" algn="ctr">
              <a:buNone/>
              <a:defRPr/>
            </a:lvl5pPr>
            <a:lvl6pPr marL="1607041" indent="0" algn="ctr">
              <a:buNone/>
              <a:defRPr/>
            </a:lvl6pPr>
            <a:lvl7pPr marL="1928447" indent="0" algn="ctr">
              <a:buNone/>
              <a:defRPr/>
            </a:lvl7pPr>
            <a:lvl8pPr marL="2249856" indent="0" algn="ctr">
              <a:buNone/>
              <a:defRPr/>
            </a:lvl8pPr>
            <a:lvl9pPr marL="257126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81" tIns="32140" rIns="64281" bIns="32140"/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926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81" tIns="32140" rIns="64281" bIns="32140"/>
          <a:lstStyle>
            <a:lvl1pPr algn="ctr"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81" tIns="32140" rIns="64281" bIns="32140"/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9230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354" y="2494732"/>
            <a:ext cx="7773293" cy="1470049"/>
          </a:xfrm>
        </p:spPr>
        <p:txBody>
          <a:bodyPr/>
          <a:lstStyle/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964781"/>
            <a:ext cx="6400354" cy="1674316"/>
          </a:xfrm>
          <a:prstGeom prst="rect">
            <a:avLst/>
          </a:prstGeom>
        </p:spPr>
        <p:txBody>
          <a:bodyPr vert="horz" lIns="64288" tIns="32144" rIns="64288" bIns="32144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321440" indent="0" algn="ctr">
              <a:buNone/>
              <a:defRPr/>
            </a:lvl2pPr>
            <a:lvl3pPr marL="642882" indent="0" algn="ctr">
              <a:buNone/>
              <a:defRPr/>
            </a:lvl3pPr>
            <a:lvl4pPr marL="964323" indent="0" algn="ctr">
              <a:buNone/>
              <a:defRPr/>
            </a:lvl4pPr>
            <a:lvl5pPr marL="1285763" indent="0" algn="ctr">
              <a:buNone/>
              <a:defRPr/>
            </a:lvl5pPr>
            <a:lvl6pPr marL="1607205" indent="0" algn="ctr">
              <a:buNone/>
              <a:defRPr/>
            </a:lvl6pPr>
            <a:lvl7pPr marL="1928645" indent="0" algn="ctr">
              <a:buNone/>
              <a:defRPr/>
            </a:lvl7pPr>
            <a:lvl8pPr marL="2250086" indent="0" algn="ctr">
              <a:buNone/>
              <a:defRPr/>
            </a:lvl8pPr>
            <a:lvl9pPr marL="257152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110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485" y="2786064"/>
            <a:ext cx="8251031" cy="1626319"/>
          </a:xfrm>
        </p:spPr>
        <p:txBody>
          <a:bodyPr/>
          <a:lstStyle/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600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ctr"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14375" y="3391052"/>
            <a:ext cx="7715250" cy="1752451"/>
          </a:xfrm>
          <a:prstGeom prst="rect">
            <a:avLst/>
          </a:prstGeom>
        </p:spPr>
        <p:txBody>
          <a:bodyPr vert="horz" lIns="64281" tIns="32140" rIns="64281" bIns="32140" anchor="t"/>
          <a:lstStyle>
            <a:lvl1pPr marL="0" indent="0" algn="ctr">
              <a:buNone/>
              <a:defRPr>
                <a:solidFill>
                  <a:srgbClr val="53585F"/>
                </a:solidFill>
              </a:defRPr>
            </a:lvl1pPr>
            <a:lvl2pPr marL="321407" indent="0" algn="ctr">
              <a:buNone/>
              <a:defRPr/>
            </a:lvl2pPr>
            <a:lvl3pPr marL="642816" indent="0" algn="ctr">
              <a:buNone/>
              <a:defRPr/>
            </a:lvl3pPr>
            <a:lvl4pPr marL="964224" indent="0" algn="ctr">
              <a:buNone/>
              <a:defRPr/>
            </a:lvl4pPr>
            <a:lvl5pPr marL="1285631" indent="0" algn="ctr">
              <a:buNone/>
              <a:defRPr/>
            </a:lvl5pPr>
            <a:lvl6pPr marL="1607041" indent="0" algn="ctr">
              <a:buNone/>
              <a:defRPr/>
            </a:lvl6pPr>
            <a:lvl7pPr marL="1928447" indent="0" algn="ctr">
              <a:buNone/>
              <a:defRPr/>
            </a:lvl7pPr>
            <a:lvl8pPr marL="2249856" indent="0" algn="ctr">
              <a:buNone/>
              <a:defRPr/>
            </a:lvl8pPr>
            <a:lvl9pPr marL="257126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81" tIns="32140" rIns="64281" bIns="32140"/>
          <a:lstStyle>
            <a:lvl1pPr algn="ctr"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886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2536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6484" y="375048"/>
            <a:ext cx="7715250" cy="878681"/>
          </a:xfrm>
          <a:prstGeom prst="rect">
            <a:avLst/>
          </a:prstGeom>
        </p:spPr>
        <p:txBody>
          <a:bodyPr lIns="64281" tIns="32140" rIns="64281" bIns="32140" anchor="t"/>
          <a:lstStyle>
            <a:lvl1pPr algn="l">
              <a:defRPr sz="4200" b="0">
                <a:solidFill>
                  <a:srgbClr val="EF752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1339454"/>
            <a:ext cx="7715250" cy="4607719"/>
          </a:xfrm>
          <a:prstGeom prst="rect">
            <a:avLst/>
          </a:prstGeom>
        </p:spPr>
        <p:txBody>
          <a:bodyPr vert="horz" lIns="64281" tIns="32140" rIns="64281" bIns="32140"/>
          <a:lstStyle>
            <a:lvl1pPr marL="457130" indent="-457130">
              <a:spcBef>
                <a:spcPts val="1200"/>
              </a:spcBef>
              <a:buClr>
                <a:schemeClr val="accent3"/>
              </a:buClr>
              <a:buSzPct val="105000"/>
              <a:buFont typeface="Arial" panose="020B0604020202020204" pitchFamily="34" charset="0"/>
              <a:buChar char="•"/>
              <a:defRPr sz="2800" baseline="0">
                <a:solidFill>
                  <a:srgbClr val="53585F"/>
                </a:solidFill>
              </a:defRPr>
            </a:lvl1pPr>
            <a:lvl2pPr marL="617835" indent="-457130">
              <a:spcBef>
                <a:spcPts val="1200"/>
              </a:spcBef>
              <a:buClr>
                <a:schemeClr val="accent3"/>
              </a:buClr>
              <a:buSzPct val="100000"/>
              <a:buFont typeface="Trebuchet MS" panose="020B0603020202020204" pitchFamily="34" charset="0"/>
              <a:buChar char="◦"/>
              <a:defRPr sz="2400">
                <a:solidFill>
                  <a:srgbClr val="53585F"/>
                </a:solidFill>
              </a:defRPr>
            </a:lvl2pPr>
            <a:lvl3pPr marL="664255" indent="-342848">
              <a:spcBef>
                <a:spcPts val="1200"/>
              </a:spcBef>
              <a:buClr>
                <a:schemeClr val="accent3"/>
              </a:buClr>
              <a:buSzPct val="100000"/>
              <a:buFont typeface="Trebuchet MS" panose="020B0603020202020204" pitchFamily="34" charset="0"/>
              <a:buChar char="◦"/>
              <a:defRPr sz="2000">
                <a:solidFill>
                  <a:srgbClr val="53585F"/>
                </a:solidFill>
              </a:defRPr>
            </a:lvl3pPr>
            <a:lvl4pPr marL="824960" indent="-342848">
              <a:spcBef>
                <a:spcPts val="1200"/>
              </a:spcBef>
              <a:buClr>
                <a:schemeClr val="accent3"/>
              </a:buClr>
              <a:buSzPct val="100000"/>
              <a:buFont typeface="Trebuchet MS" panose="020B0603020202020204" pitchFamily="34" charset="0"/>
              <a:buChar char="◦"/>
              <a:defRPr sz="1800">
                <a:solidFill>
                  <a:srgbClr val="53585F"/>
                </a:solidFill>
              </a:defRPr>
            </a:lvl4pPr>
            <a:lvl5pPr marL="928522" indent="-285707">
              <a:spcBef>
                <a:spcPts val="1200"/>
              </a:spcBef>
              <a:buClr>
                <a:schemeClr val="accent3"/>
              </a:buClr>
              <a:buSzPct val="100000"/>
              <a:buFont typeface="Trebuchet MS" panose="020B0603020202020204" pitchFamily="34" charset="0"/>
              <a:buChar char="◦"/>
              <a:defRPr sz="1600">
                <a:solidFill>
                  <a:srgbClr val="53585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long amount of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1316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Georgetown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88" t="1701" r="5241" b="1701"/>
          <a:stretch>
            <a:fillRect/>
          </a:stretch>
        </p:blipFill>
        <p:spPr bwMode="auto">
          <a:xfrm>
            <a:off x="455416" y="325936"/>
            <a:ext cx="3898925" cy="5593333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</p:pic>
      <p:pic>
        <p:nvPicPr>
          <p:cNvPr id="4" name="Picture 2" descr="fall_in_co_4x3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" t="122" r="64" b="11899"/>
          <a:stretch>
            <a:fillRect/>
          </a:stretch>
        </p:blipFill>
        <p:spPr bwMode="auto">
          <a:xfrm>
            <a:off x="4796362" y="324821"/>
            <a:ext cx="3900041" cy="2577331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</p:pic>
      <p:pic>
        <p:nvPicPr>
          <p:cNvPr id="5" name="Picture 3" descr="convention_4x3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50" b="7001"/>
          <a:stretch>
            <a:fillRect/>
          </a:stretch>
        </p:blipFill>
        <p:spPr bwMode="auto">
          <a:xfrm>
            <a:off x="4795245" y="3343053"/>
            <a:ext cx="3902273" cy="2576215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3092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848600" cy="1927225"/>
          </a:xfrm>
          <a:prstGeom prst="rect">
            <a:avLst/>
          </a:prstGeom>
        </p:spPr>
        <p:txBody>
          <a:bodyPr lIns="91425" tIns="45713" rIns="91425" bIns="45713"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3095DE33-CC7B-4FAF-96BE-4C7A316C8F40}" type="datetimeFigureOut">
              <a:rPr lang="en-US">
                <a:solidFill>
                  <a:srgbClr val="4A535D"/>
                </a:solidFill>
              </a:rPr>
              <a:pPr>
                <a:defRPr/>
              </a:pPr>
              <a:t>12/9/2015</a:t>
            </a:fld>
            <a:endParaRPr lang="en-US">
              <a:solidFill>
                <a:srgbClr val="4A535D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A535D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FCB89ACF-335E-46D8-8CF2-544DA2A7FE02}" type="slidenum">
              <a:rPr lang="en-US">
                <a:solidFill>
                  <a:srgbClr val="4A535D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A53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5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ctr"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14375" y="3391052"/>
            <a:ext cx="7715250" cy="1752451"/>
          </a:xfrm>
          <a:prstGeom prst="rect">
            <a:avLst/>
          </a:prstGeom>
        </p:spPr>
        <p:txBody>
          <a:bodyPr vert="horz" lIns="64281" tIns="32140" rIns="64281" bIns="32140" anchor="t"/>
          <a:lstStyle>
            <a:lvl1pPr marL="0" indent="0" algn="ctr">
              <a:buNone/>
              <a:defRPr>
                <a:solidFill>
                  <a:srgbClr val="53585F"/>
                </a:solidFill>
              </a:defRPr>
            </a:lvl1pPr>
            <a:lvl2pPr marL="321407" indent="0" algn="ctr">
              <a:buNone/>
              <a:defRPr/>
            </a:lvl2pPr>
            <a:lvl3pPr marL="642816" indent="0" algn="ctr">
              <a:buNone/>
              <a:defRPr/>
            </a:lvl3pPr>
            <a:lvl4pPr marL="964224" indent="0" algn="ctr">
              <a:buNone/>
              <a:defRPr/>
            </a:lvl4pPr>
            <a:lvl5pPr marL="1285631" indent="0" algn="ctr">
              <a:buNone/>
              <a:defRPr/>
            </a:lvl5pPr>
            <a:lvl6pPr marL="1607041" indent="0" algn="ctr">
              <a:buNone/>
              <a:defRPr/>
            </a:lvl6pPr>
            <a:lvl7pPr marL="1928447" indent="0" algn="ctr">
              <a:buNone/>
              <a:defRPr/>
            </a:lvl7pPr>
            <a:lvl8pPr marL="2249856" indent="0" algn="ctr">
              <a:buNone/>
              <a:defRPr/>
            </a:lvl8pPr>
            <a:lvl9pPr marL="257126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81" tIns="32140" rIns="64281" bIns="32140"/>
          <a:lstStyle>
            <a:lvl1pPr algn="ctr"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90E71DC9-AA67-495A-B792-8590D1C922DF}" type="datetimeFigureOut">
              <a:rPr lang="en-US">
                <a:solidFill>
                  <a:srgbClr val="4A535D"/>
                </a:solidFill>
              </a:rPr>
              <a:pPr>
                <a:defRPr/>
              </a:pPr>
              <a:t>12/9/2015</a:t>
            </a:fld>
            <a:endParaRPr lang="en-US">
              <a:solidFill>
                <a:srgbClr val="4A535D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A535D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CCEF7938-4D18-4399-B0BB-828C1A71B991}" type="slidenum">
              <a:rPr lang="en-US">
                <a:solidFill>
                  <a:srgbClr val="4A535D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A53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572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1"/>
            <a:ext cx="8229600" cy="990600"/>
          </a:xfrm>
          <a:prstGeom prst="rect">
            <a:avLst/>
          </a:prstGeom>
        </p:spPr>
        <p:txBody>
          <a:bodyPr lIns="91425" tIns="45713" rIns="91425" bIns="45713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F0159B6C-2AF7-425B-9BCD-D796866D1E54}" type="datetimeFigureOut">
              <a:rPr lang="en-US">
                <a:solidFill>
                  <a:srgbClr val="4A535D"/>
                </a:solidFill>
              </a:rPr>
              <a:pPr>
                <a:defRPr/>
              </a:pPr>
              <a:t>12/9/2015</a:t>
            </a:fld>
            <a:endParaRPr lang="en-US">
              <a:solidFill>
                <a:srgbClr val="4A535D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A535D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40A53052-49E6-4444-8CC0-DB2B9B13BD7F}" type="slidenum">
              <a:rPr lang="en-US">
                <a:solidFill>
                  <a:srgbClr val="4A535D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A53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6487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ctr"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14375" y="3391052"/>
            <a:ext cx="7715250" cy="1752451"/>
          </a:xfrm>
          <a:prstGeom prst="rect">
            <a:avLst/>
          </a:prstGeom>
        </p:spPr>
        <p:txBody>
          <a:bodyPr vert="horz" lIns="64281" tIns="32140" rIns="64281" bIns="32140" anchor="t"/>
          <a:lstStyle>
            <a:lvl1pPr marL="0" indent="0" algn="ctr">
              <a:buNone/>
              <a:defRPr>
                <a:solidFill>
                  <a:srgbClr val="53585F"/>
                </a:solidFill>
              </a:defRPr>
            </a:lvl1pPr>
            <a:lvl2pPr marL="321407" indent="0" algn="ctr">
              <a:buNone/>
              <a:defRPr/>
            </a:lvl2pPr>
            <a:lvl3pPr marL="642816" indent="0" algn="ctr">
              <a:buNone/>
              <a:defRPr/>
            </a:lvl3pPr>
            <a:lvl4pPr marL="964224" indent="0" algn="ctr">
              <a:buNone/>
              <a:defRPr/>
            </a:lvl4pPr>
            <a:lvl5pPr marL="1285631" indent="0" algn="ctr">
              <a:buNone/>
              <a:defRPr/>
            </a:lvl5pPr>
            <a:lvl6pPr marL="1607041" indent="0" algn="ctr">
              <a:buNone/>
              <a:defRPr/>
            </a:lvl6pPr>
            <a:lvl7pPr marL="1928447" indent="0" algn="ctr">
              <a:buNone/>
              <a:defRPr/>
            </a:lvl7pPr>
            <a:lvl8pPr marL="2249856" indent="0" algn="ctr">
              <a:buNone/>
              <a:defRPr/>
            </a:lvl8pPr>
            <a:lvl9pPr marL="257126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81" tIns="32140" rIns="64281" bIns="32140"/>
          <a:lstStyle>
            <a:lvl1pPr algn="ctr"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573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0082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6484" y="375048"/>
            <a:ext cx="7715250" cy="878681"/>
          </a:xfrm>
          <a:prstGeom prst="rect">
            <a:avLst/>
          </a:prstGeom>
        </p:spPr>
        <p:txBody>
          <a:bodyPr lIns="64281" tIns="32140" rIns="64281" bIns="32140" anchor="t"/>
          <a:lstStyle>
            <a:lvl1pPr algn="l">
              <a:defRPr sz="4200" b="0">
                <a:solidFill>
                  <a:srgbClr val="EF752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1339454"/>
            <a:ext cx="7715250" cy="4607719"/>
          </a:xfrm>
          <a:prstGeom prst="rect">
            <a:avLst/>
          </a:prstGeom>
        </p:spPr>
        <p:txBody>
          <a:bodyPr vert="horz" lIns="64281" tIns="32140" rIns="64281" bIns="32140"/>
          <a:lstStyle>
            <a:lvl1pPr marL="457130" indent="-457130">
              <a:spcBef>
                <a:spcPts val="1200"/>
              </a:spcBef>
              <a:buClr>
                <a:schemeClr val="accent3"/>
              </a:buClr>
              <a:buSzPct val="105000"/>
              <a:buFont typeface="Arial" panose="020B0604020202020204" pitchFamily="34" charset="0"/>
              <a:buChar char="•"/>
              <a:defRPr sz="2800" baseline="0">
                <a:solidFill>
                  <a:srgbClr val="53585F"/>
                </a:solidFill>
              </a:defRPr>
            </a:lvl1pPr>
            <a:lvl2pPr marL="617835" indent="-457130">
              <a:spcBef>
                <a:spcPts val="1200"/>
              </a:spcBef>
              <a:buClr>
                <a:schemeClr val="accent3"/>
              </a:buClr>
              <a:buSzPct val="100000"/>
              <a:buFont typeface="Trebuchet MS" panose="020B0603020202020204" pitchFamily="34" charset="0"/>
              <a:buChar char="◦"/>
              <a:defRPr sz="2400">
                <a:solidFill>
                  <a:srgbClr val="53585F"/>
                </a:solidFill>
              </a:defRPr>
            </a:lvl2pPr>
            <a:lvl3pPr marL="664255" indent="-342848">
              <a:spcBef>
                <a:spcPts val="1200"/>
              </a:spcBef>
              <a:buClr>
                <a:schemeClr val="accent3"/>
              </a:buClr>
              <a:buSzPct val="100000"/>
              <a:buFont typeface="Trebuchet MS" panose="020B0603020202020204" pitchFamily="34" charset="0"/>
              <a:buChar char="◦"/>
              <a:defRPr sz="2000">
                <a:solidFill>
                  <a:srgbClr val="53585F"/>
                </a:solidFill>
              </a:defRPr>
            </a:lvl3pPr>
            <a:lvl4pPr marL="824960" indent="-342848">
              <a:spcBef>
                <a:spcPts val="1200"/>
              </a:spcBef>
              <a:buClr>
                <a:schemeClr val="accent3"/>
              </a:buClr>
              <a:buSzPct val="100000"/>
              <a:buFont typeface="Trebuchet MS" panose="020B0603020202020204" pitchFamily="34" charset="0"/>
              <a:buChar char="◦"/>
              <a:defRPr sz="1800">
                <a:solidFill>
                  <a:srgbClr val="53585F"/>
                </a:solidFill>
              </a:defRPr>
            </a:lvl4pPr>
            <a:lvl5pPr marL="928522" indent="-285707">
              <a:spcBef>
                <a:spcPts val="1200"/>
              </a:spcBef>
              <a:buClr>
                <a:schemeClr val="accent3"/>
              </a:buClr>
              <a:buSzPct val="100000"/>
              <a:buFont typeface="Trebuchet MS" panose="020B0603020202020204" pitchFamily="34" charset="0"/>
              <a:buChar char="◦"/>
              <a:defRPr sz="1600">
                <a:solidFill>
                  <a:srgbClr val="53585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long amount of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2093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Georgetown.jpg"/>
          <p:cNvPicPr>
            <a:picLocks noChangeAspect="1"/>
          </p:cNvPicPr>
          <p:nvPr/>
        </p:nvPicPr>
        <p:blipFill>
          <a:blip r:embed="rId2"/>
          <a:srcRect l="4988" t="1701" r="5241" b="1701"/>
          <a:stretch>
            <a:fillRect/>
          </a:stretch>
        </p:blipFill>
        <p:spPr bwMode="auto">
          <a:xfrm>
            <a:off x="455416" y="325936"/>
            <a:ext cx="3898925" cy="5593333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</p:pic>
      <p:pic>
        <p:nvPicPr>
          <p:cNvPr id="4" name="Picture 2" descr="fall_in_co_4x3.jpg"/>
          <p:cNvPicPr>
            <a:picLocks noChangeAspect="1"/>
          </p:cNvPicPr>
          <p:nvPr/>
        </p:nvPicPr>
        <p:blipFill>
          <a:blip r:embed="rId3"/>
          <a:srcRect l="64" t="122" r="64" b="11899"/>
          <a:stretch>
            <a:fillRect/>
          </a:stretch>
        </p:blipFill>
        <p:spPr bwMode="auto">
          <a:xfrm>
            <a:off x="4796362" y="324821"/>
            <a:ext cx="3900041" cy="2577331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</p:pic>
      <p:pic>
        <p:nvPicPr>
          <p:cNvPr id="5" name="Picture 3" descr="convention_4x3.jpg"/>
          <p:cNvPicPr>
            <a:picLocks noChangeAspect="1"/>
          </p:cNvPicPr>
          <p:nvPr/>
        </p:nvPicPr>
        <p:blipFill>
          <a:blip r:embed="rId4"/>
          <a:srcRect t="4950" b="7001"/>
          <a:stretch>
            <a:fillRect/>
          </a:stretch>
        </p:blipFill>
        <p:spPr bwMode="auto">
          <a:xfrm>
            <a:off x="4795245" y="3343053"/>
            <a:ext cx="3902273" cy="2576215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166460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848600" cy="1927225"/>
          </a:xfrm>
          <a:prstGeom prst="rect">
            <a:avLst/>
          </a:prstGeom>
        </p:spPr>
        <p:txBody>
          <a:bodyPr lIns="91425" tIns="45713" rIns="91425" bIns="45713"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DC074A0A-9917-4745-9DFC-C7DEA6FCE49B}" type="datetimeFigureOut">
              <a:rPr lang="en-US" smtClean="0">
                <a:solidFill>
                  <a:srgbClr val="4A535D"/>
                </a:solidFill>
              </a:rPr>
              <a:pPr>
                <a:defRPr/>
              </a:pPr>
              <a:t>12/9/2015</a:t>
            </a:fld>
            <a:endParaRPr lang="en-US">
              <a:solidFill>
                <a:srgbClr val="4A535D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A535D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2F5AA36C-9877-4CE5-BFA5-06BDCC468AE7}" type="slidenum">
              <a:rPr lang="en-US" smtClean="0">
                <a:solidFill>
                  <a:srgbClr val="4A535D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A53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7339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90E71DC9-AA67-495A-B792-8590D1C922DF}" type="datetimeFigureOut">
              <a:rPr lang="en-US" smtClean="0">
                <a:solidFill>
                  <a:srgbClr val="4A535D"/>
                </a:solidFill>
              </a:rPr>
              <a:pPr>
                <a:defRPr/>
              </a:pPr>
              <a:t>12/9/2015</a:t>
            </a:fld>
            <a:endParaRPr lang="en-US">
              <a:solidFill>
                <a:srgbClr val="4A535D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A535D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CCEF7938-4D18-4399-B0BB-828C1A71B991}" type="slidenum">
              <a:rPr lang="en-US" smtClean="0">
                <a:solidFill>
                  <a:srgbClr val="4A535D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A53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7274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1"/>
            <a:ext cx="8229600" cy="990600"/>
          </a:xfrm>
          <a:prstGeom prst="rect">
            <a:avLst/>
          </a:prstGeom>
        </p:spPr>
        <p:txBody>
          <a:bodyPr lIns="91425" tIns="45713" rIns="91425" bIns="45713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F0159B6C-2AF7-425B-9BCD-D796866D1E54}" type="datetimeFigureOut">
              <a:rPr lang="en-US" smtClean="0">
                <a:solidFill>
                  <a:srgbClr val="4A535D"/>
                </a:solidFill>
              </a:rPr>
              <a:pPr>
                <a:defRPr/>
              </a:pPr>
              <a:t>12/9/2015</a:t>
            </a:fld>
            <a:endParaRPr lang="en-US">
              <a:solidFill>
                <a:srgbClr val="4A535D"/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A535D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40A53052-49E6-4444-8CC0-DB2B9B13BD7F}" type="slidenum">
              <a:rPr lang="en-US" smtClean="0">
                <a:solidFill>
                  <a:srgbClr val="4A535D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A53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82076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ctr"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14375" y="3391052"/>
            <a:ext cx="7715250" cy="1752451"/>
          </a:xfrm>
          <a:prstGeom prst="rect">
            <a:avLst/>
          </a:prstGeom>
        </p:spPr>
        <p:txBody>
          <a:bodyPr vert="horz" lIns="64281" tIns="32140" rIns="64281" bIns="32140" anchor="t"/>
          <a:lstStyle>
            <a:lvl1pPr marL="0" indent="0" algn="ctr">
              <a:buNone/>
              <a:defRPr>
                <a:solidFill>
                  <a:srgbClr val="53585F"/>
                </a:solidFill>
              </a:defRPr>
            </a:lvl1pPr>
            <a:lvl2pPr marL="321407" indent="0" algn="ctr">
              <a:buNone/>
              <a:defRPr/>
            </a:lvl2pPr>
            <a:lvl3pPr marL="642816" indent="0" algn="ctr">
              <a:buNone/>
              <a:defRPr/>
            </a:lvl3pPr>
            <a:lvl4pPr marL="964224" indent="0" algn="ctr">
              <a:buNone/>
              <a:defRPr/>
            </a:lvl4pPr>
            <a:lvl5pPr marL="1285631" indent="0" algn="ctr">
              <a:buNone/>
              <a:defRPr/>
            </a:lvl5pPr>
            <a:lvl6pPr marL="1607041" indent="0" algn="ctr">
              <a:buNone/>
              <a:defRPr/>
            </a:lvl6pPr>
            <a:lvl7pPr marL="1928447" indent="0" algn="ctr">
              <a:buNone/>
              <a:defRPr/>
            </a:lvl7pPr>
            <a:lvl8pPr marL="2249856" indent="0" algn="ctr">
              <a:buNone/>
              <a:defRPr/>
            </a:lvl8pPr>
            <a:lvl9pPr marL="257126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81" tIns="32140" rIns="64281" bIns="32140"/>
          <a:lstStyle>
            <a:lvl1pPr algn="ctr"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9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5225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6484" y="375048"/>
            <a:ext cx="7715250" cy="878681"/>
          </a:xfrm>
          <a:prstGeom prst="rect">
            <a:avLst/>
          </a:prstGeom>
        </p:spPr>
        <p:txBody>
          <a:bodyPr lIns="64281" tIns="32140" rIns="64281" bIns="32140" anchor="t"/>
          <a:lstStyle>
            <a:lvl1pPr algn="l">
              <a:defRPr sz="4200" b="0">
                <a:solidFill>
                  <a:srgbClr val="EF752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1339454"/>
            <a:ext cx="7715250" cy="4607719"/>
          </a:xfrm>
          <a:prstGeom prst="rect">
            <a:avLst/>
          </a:prstGeom>
        </p:spPr>
        <p:txBody>
          <a:bodyPr vert="horz" lIns="64281" tIns="32140" rIns="64281" bIns="32140"/>
          <a:lstStyle>
            <a:lvl1pPr marL="457130" indent="-457130">
              <a:spcBef>
                <a:spcPts val="1200"/>
              </a:spcBef>
              <a:buClr>
                <a:schemeClr val="accent3"/>
              </a:buClr>
              <a:buSzPct val="105000"/>
              <a:buFont typeface="Arial" panose="020B0604020202020204" pitchFamily="34" charset="0"/>
              <a:buChar char="•"/>
              <a:defRPr sz="2800" baseline="0">
                <a:solidFill>
                  <a:srgbClr val="53585F"/>
                </a:solidFill>
              </a:defRPr>
            </a:lvl1pPr>
            <a:lvl2pPr marL="617835" indent="-457130">
              <a:spcBef>
                <a:spcPts val="1200"/>
              </a:spcBef>
              <a:buClr>
                <a:schemeClr val="accent3"/>
              </a:buClr>
              <a:buSzPct val="100000"/>
              <a:buFont typeface="Trebuchet MS" panose="020B0603020202020204" pitchFamily="34" charset="0"/>
              <a:buChar char="◦"/>
              <a:defRPr sz="2400">
                <a:solidFill>
                  <a:srgbClr val="53585F"/>
                </a:solidFill>
              </a:defRPr>
            </a:lvl2pPr>
            <a:lvl3pPr marL="664255" indent="-342848">
              <a:spcBef>
                <a:spcPts val="1200"/>
              </a:spcBef>
              <a:buClr>
                <a:schemeClr val="accent3"/>
              </a:buClr>
              <a:buSzPct val="100000"/>
              <a:buFont typeface="Trebuchet MS" panose="020B0603020202020204" pitchFamily="34" charset="0"/>
              <a:buChar char="◦"/>
              <a:defRPr sz="2000">
                <a:solidFill>
                  <a:srgbClr val="53585F"/>
                </a:solidFill>
              </a:defRPr>
            </a:lvl3pPr>
            <a:lvl4pPr marL="824960" indent="-342848">
              <a:spcBef>
                <a:spcPts val="1200"/>
              </a:spcBef>
              <a:buClr>
                <a:schemeClr val="accent3"/>
              </a:buClr>
              <a:buSzPct val="100000"/>
              <a:buFont typeface="Trebuchet MS" panose="020B0603020202020204" pitchFamily="34" charset="0"/>
              <a:buChar char="◦"/>
              <a:defRPr sz="1800">
                <a:solidFill>
                  <a:srgbClr val="53585F"/>
                </a:solidFill>
              </a:defRPr>
            </a:lvl4pPr>
            <a:lvl5pPr marL="928522" indent="-285707">
              <a:spcBef>
                <a:spcPts val="1200"/>
              </a:spcBef>
              <a:buClr>
                <a:schemeClr val="accent3"/>
              </a:buClr>
              <a:buSzPct val="100000"/>
              <a:buFont typeface="Trebuchet MS" panose="020B0603020202020204" pitchFamily="34" charset="0"/>
              <a:buChar char="◦"/>
              <a:defRPr sz="1600">
                <a:solidFill>
                  <a:srgbClr val="53585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long amount of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678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Georgetown.jpg"/>
          <p:cNvPicPr>
            <a:picLocks noChangeAspect="1"/>
          </p:cNvPicPr>
          <p:nvPr/>
        </p:nvPicPr>
        <p:blipFill>
          <a:blip r:embed="rId2"/>
          <a:srcRect l="4988" t="1701" r="5241" b="1701"/>
          <a:stretch>
            <a:fillRect/>
          </a:stretch>
        </p:blipFill>
        <p:spPr bwMode="auto">
          <a:xfrm>
            <a:off x="455416" y="325936"/>
            <a:ext cx="3898925" cy="5593333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</p:pic>
      <p:pic>
        <p:nvPicPr>
          <p:cNvPr id="4" name="Picture 2" descr="fall_in_co_4x3.jpg"/>
          <p:cNvPicPr>
            <a:picLocks noChangeAspect="1"/>
          </p:cNvPicPr>
          <p:nvPr/>
        </p:nvPicPr>
        <p:blipFill>
          <a:blip r:embed="rId3"/>
          <a:srcRect l="64" t="122" r="64" b="11899"/>
          <a:stretch>
            <a:fillRect/>
          </a:stretch>
        </p:blipFill>
        <p:spPr bwMode="auto">
          <a:xfrm>
            <a:off x="4796362" y="324821"/>
            <a:ext cx="3900041" cy="2577331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</p:pic>
      <p:pic>
        <p:nvPicPr>
          <p:cNvPr id="5" name="Picture 3" descr="convention_4x3.jpg"/>
          <p:cNvPicPr>
            <a:picLocks noChangeAspect="1"/>
          </p:cNvPicPr>
          <p:nvPr/>
        </p:nvPicPr>
        <p:blipFill>
          <a:blip r:embed="rId4"/>
          <a:srcRect t="4950" b="7001"/>
          <a:stretch>
            <a:fillRect/>
          </a:stretch>
        </p:blipFill>
        <p:spPr bwMode="auto">
          <a:xfrm>
            <a:off x="4795245" y="3343053"/>
            <a:ext cx="3902273" cy="2576215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3461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848600" cy="1927225"/>
          </a:xfrm>
          <a:prstGeom prst="rect">
            <a:avLst/>
          </a:prstGeom>
        </p:spPr>
        <p:txBody>
          <a:bodyPr lIns="91425" tIns="45713" rIns="91425" bIns="45713"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DC074A0A-9917-4745-9DFC-C7DEA6FCE49B}" type="datetimeFigureOut">
              <a:rPr lang="en-US" smtClean="0">
                <a:solidFill>
                  <a:srgbClr val="4A535D"/>
                </a:solidFill>
              </a:rPr>
              <a:pPr>
                <a:defRPr/>
              </a:pPr>
              <a:t>12/9/2015</a:t>
            </a:fld>
            <a:endParaRPr lang="en-US">
              <a:solidFill>
                <a:srgbClr val="4A535D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A535D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2F5AA36C-9877-4CE5-BFA5-06BDCC468AE7}" type="slidenum">
              <a:rPr lang="en-US" smtClean="0">
                <a:solidFill>
                  <a:srgbClr val="4A535D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A53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0381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90E71DC9-AA67-495A-B792-8590D1C922DF}" type="datetimeFigureOut">
              <a:rPr lang="en-US" smtClean="0">
                <a:solidFill>
                  <a:srgbClr val="4A535D"/>
                </a:solidFill>
              </a:rPr>
              <a:pPr>
                <a:defRPr/>
              </a:pPr>
              <a:t>12/9/2015</a:t>
            </a:fld>
            <a:endParaRPr lang="en-US">
              <a:solidFill>
                <a:srgbClr val="4A535D"/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A535D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CCEF7938-4D18-4399-B0BB-828C1A71B991}" type="slidenum">
              <a:rPr lang="en-US" smtClean="0">
                <a:solidFill>
                  <a:srgbClr val="4A535D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A53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837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6484" y="375048"/>
            <a:ext cx="7715250" cy="878681"/>
          </a:xfrm>
          <a:prstGeom prst="rect">
            <a:avLst/>
          </a:prstGeom>
        </p:spPr>
        <p:txBody>
          <a:bodyPr lIns="64281" tIns="32140" rIns="64281" bIns="32140" anchor="t"/>
          <a:lstStyle>
            <a:lvl1pPr algn="l">
              <a:defRPr sz="4200" b="0">
                <a:solidFill>
                  <a:srgbClr val="EF752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1339454"/>
            <a:ext cx="7715250" cy="4607719"/>
          </a:xfrm>
          <a:prstGeom prst="rect">
            <a:avLst/>
          </a:prstGeom>
        </p:spPr>
        <p:txBody>
          <a:bodyPr vert="horz" lIns="64281" tIns="32140" rIns="64281" bIns="32140"/>
          <a:lstStyle>
            <a:lvl1pPr marL="457130" indent="-457130">
              <a:spcBef>
                <a:spcPts val="1200"/>
              </a:spcBef>
              <a:buClr>
                <a:schemeClr val="accent3"/>
              </a:buClr>
              <a:buSzPct val="105000"/>
              <a:buFont typeface="Arial" panose="020B0604020202020204" pitchFamily="34" charset="0"/>
              <a:buChar char="•"/>
              <a:defRPr sz="2800" baseline="0">
                <a:solidFill>
                  <a:srgbClr val="53585F"/>
                </a:solidFill>
              </a:defRPr>
            </a:lvl1pPr>
            <a:lvl2pPr marL="617835" indent="-457130">
              <a:spcBef>
                <a:spcPts val="1200"/>
              </a:spcBef>
              <a:buClr>
                <a:schemeClr val="accent3"/>
              </a:buClr>
              <a:buSzPct val="100000"/>
              <a:buFont typeface="Trebuchet MS" panose="020B0603020202020204" pitchFamily="34" charset="0"/>
              <a:buChar char="◦"/>
              <a:defRPr sz="2400">
                <a:solidFill>
                  <a:srgbClr val="53585F"/>
                </a:solidFill>
              </a:defRPr>
            </a:lvl2pPr>
            <a:lvl3pPr marL="664255" indent="-342848">
              <a:spcBef>
                <a:spcPts val="1200"/>
              </a:spcBef>
              <a:buClr>
                <a:schemeClr val="accent3"/>
              </a:buClr>
              <a:buSzPct val="100000"/>
              <a:buFont typeface="Trebuchet MS" panose="020B0603020202020204" pitchFamily="34" charset="0"/>
              <a:buChar char="◦"/>
              <a:defRPr sz="2000">
                <a:solidFill>
                  <a:srgbClr val="53585F"/>
                </a:solidFill>
              </a:defRPr>
            </a:lvl3pPr>
            <a:lvl4pPr marL="824960" indent="-342848">
              <a:spcBef>
                <a:spcPts val="1200"/>
              </a:spcBef>
              <a:buClr>
                <a:schemeClr val="accent3"/>
              </a:buClr>
              <a:buSzPct val="100000"/>
              <a:buFont typeface="Trebuchet MS" panose="020B0603020202020204" pitchFamily="34" charset="0"/>
              <a:buChar char="◦"/>
              <a:defRPr sz="1800">
                <a:solidFill>
                  <a:srgbClr val="53585F"/>
                </a:solidFill>
              </a:defRPr>
            </a:lvl4pPr>
            <a:lvl5pPr marL="928522" indent="-285707">
              <a:spcBef>
                <a:spcPts val="1200"/>
              </a:spcBef>
              <a:buClr>
                <a:schemeClr val="accent3"/>
              </a:buClr>
              <a:buSzPct val="100000"/>
              <a:buFont typeface="Trebuchet MS" panose="020B0603020202020204" pitchFamily="34" charset="0"/>
              <a:buChar char="◦"/>
              <a:defRPr sz="1600">
                <a:solidFill>
                  <a:srgbClr val="53585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long amount of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Georgetown.jpg"/>
          <p:cNvPicPr>
            <a:picLocks noChangeAspect="1"/>
          </p:cNvPicPr>
          <p:nvPr/>
        </p:nvPicPr>
        <p:blipFill>
          <a:blip r:embed="rId2"/>
          <a:srcRect l="4988" t="1701" r="5241" b="1701"/>
          <a:stretch>
            <a:fillRect/>
          </a:stretch>
        </p:blipFill>
        <p:spPr bwMode="auto">
          <a:xfrm>
            <a:off x="455416" y="325936"/>
            <a:ext cx="3898925" cy="5593333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</p:pic>
      <p:pic>
        <p:nvPicPr>
          <p:cNvPr id="4" name="Picture 2" descr="fall_in_co_4x3.jpg"/>
          <p:cNvPicPr>
            <a:picLocks noChangeAspect="1"/>
          </p:cNvPicPr>
          <p:nvPr/>
        </p:nvPicPr>
        <p:blipFill>
          <a:blip r:embed="rId3"/>
          <a:srcRect l="64" t="122" r="64" b="11899"/>
          <a:stretch>
            <a:fillRect/>
          </a:stretch>
        </p:blipFill>
        <p:spPr bwMode="auto">
          <a:xfrm>
            <a:off x="4796362" y="324821"/>
            <a:ext cx="3900041" cy="2577331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</p:pic>
      <p:pic>
        <p:nvPicPr>
          <p:cNvPr id="5" name="Picture 3" descr="convention_4x3.jpg"/>
          <p:cNvPicPr>
            <a:picLocks noChangeAspect="1"/>
          </p:cNvPicPr>
          <p:nvPr/>
        </p:nvPicPr>
        <p:blipFill>
          <a:blip r:embed="rId4"/>
          <a:srcRect t="4950" b="7001"/>
          <a:stretch>
            <a:fillRect/>
          </a:stretch>
        </p:blipFill>
        <p:spPr bwMode="auto">
          <a:xfrm>
            <a:off x="4795245" y="3343053"/>
            <a:ext cx="3902273" cy="2576215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9" Type="http://schemas.openxmlformats.org/officeDocument/2006/relationships/image" Target="../media/image9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Relationship Id="rId9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1.xml"/><Relationship Id="rId7" Type="http://schemas.openxmlformats.org/officeDocument/2006/relationships/theme" Target="../theme/theme15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5C66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/>
          <p:cNvSpPr>
            <a:spLocks/>
          </p:cNvSpPr>
          <p:nvPr/>
        </p:nvSpPr>
        <p:spPr bwMode="auto">
          <a:xfrm>
            <a:off x="3" y="6268644"/>
            <a:ext cx="9161859" cy="609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defTabSz="410688" hangingPunct="0">
              <a:defRPr/>
            </a:pPr>
            <a:endParaRPr lang="en-US" sz="1500">
              <a:solidFill>
                <a:srgbClr val="FFFFFF"/>
              </a:solidFill>
              <a:latin typeface="Trebuchet MS" pitchFamily="-100" charset="0"/>
              <a:sym typeface="Trebuchet MS" pitchFamily="-10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96" y="6327033"/>
            <a:ext cx="2839640" cy="4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6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770" r:id="rId4"/>
    <p:sldLayoutId id="2147483771" r:id="rId5"/>
  </p:sldLayoutIdLst>
  <p:txStyles>
    <p:titleStyle>
      <a:lvl1pPr algn="ctr" defTabSz="410688" rtl="0" eaLnBrk="0" fontAlgn="base" hangingPunct="0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688" rtl="0" eaLnBrk="0" fontAlgn="base" hangingPunct="0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688" rtl="0" eaLnBrk="0" fontAlgn="base" hangingPunct="0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688" rtl="0" eaLnBrk="0" fontAlgn="base" hangingPunct="0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688" rtl="0" eaLnBrk="0" fontAlgn="base" hangingPunct="0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407" algn="ctr" defTabSz="410688" rtl="0" fontAlgn="base" hangingPunct="0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816" algn="ctr" defTabSz="410688" rtl="0" fontAlgn="base" hangingPunct="0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4224" algn="ctr" defTabSz="410688" rtl="0" fontAlgn="base" hangingPunct="0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631" algn="ctr" defTabSz="410688" rtl="0" fontAlgn="base" hangingPunct="0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1056" indent="-241056" algn="l" defTabSz="410688" rtl="0" eaLnBrk="0" fontAlgn="base" hangingPunct="0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704" indent="160704" algn="l" defTabSz="410688" rtl="0" eaLnBrk="0" fontAlgn="base" hangingPunct="0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407" indent="321407" algn="l" defTabSz="410688" rtl="0" eaLnBrk="0" fontAlgn="base" hangingPunct="0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2111" indent="482111" algn="l" defTabSz="410688" rtl="0" eaLnBrk="0" fontAlgn="base" hangingPunct="0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816" indent="642816" algn="l" defTabSz="410688" rtl="0" eaLnBrk="0" fontAlgn="base" hangingPunct="0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4224" algn="l" defTabSz="410688" rtl="0" fontAlgn="base" hangingPunct="0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631" algn="l" defTabSz="410688" rtl="0" fontAlgn="base" hangingPunct="0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7041" algn="l" defTabSz="410688" rtl="0" fontAlgn="base" hangingPunct="0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8447" algn="l" defTabSz="410688" rtl="0" fontAlgn="base" hangingPunct="0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0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1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2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3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04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44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85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26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</p:sldLayoutIdLst>
  <p:txStyles>
    <p:titleStyle>
      <a:lvl1pPr algn="ctr" defTabSz="41052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52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52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52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52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275" algn="ctr" defTabSz="41052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552" algn="ctr" defTabSz="41052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3826" algn="ctr" defTabSz="41052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105" algn="ctr" defTabSz="41052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0959" indent="-240959" algn="l" defTabSz="41052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639" indent="160639" algn="l" defTabSz="41052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275" indent="321275" algn="l" defTabSz="41052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1913" indent="481913" algn="l" defTabSz="41052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552" indent="642552" algn="l" defTabSz="41052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3826" algn="l" defTabSz="41052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105" algn="l" defTabSz="41052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6382" algn="l" defTabSz="41052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7658" algn="l" defTabSz="41052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75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552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826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105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382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658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936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212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5C66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/>
          <p:cNvSpPr>
            <a:spLocks/>
          </p:cNvSpPr>
          <p:nvPr/>
        </p:nvSpPr>
        <p:spPr bwMode="auto">
          <a:xfrm>
            <a:off x="3" y="6268644"/>
            <a:ext cx="9161859" cy="609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defTabSz="410688" hangingPunct="0">
              <a:defRPr/>
            </a:pPr>
            <a:endParaRPr lang="en-US" sz="1500">
              <a:solidFill>
                <a:srgbClr val="FFFFFF"/>
              </a:solidFill>
              <a:latin typeface="Trebuchet MS" pitchFamily="-100" charset="0"/>
              <a:sym typeface="Trebuchet MS" pitchFamily="-10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96" y="6327033"/>
            <a:ext cx="2839640" cy="4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0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</p:sldLayoutIdLst>
  <p:txStyles>
    <p:titleStyle>
      <a:lvl1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407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816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4224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631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1056" indent="-241056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704" indent="160704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407" indent="321407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2111" indent="482111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816" indent="642816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4224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631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7041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8447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0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1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2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3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04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44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85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26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fall_in_co_4x3.jpg"/>
          <p:cNvPicPr>
            <a:picLocks noChangeAspect="1"/>
          </p:cNvPicPr>
          <p:nvPr/>
        </p:nvPicPr>
        <p:blipFill>
          <a:blip r:embed="rId4"/>
          <a:srcRect b="16730"/>
          <a:stretch>
            <a:fillRect/>
          </a:stretch>
        </p:blipFill>
        <p:spPr bwMode="auto">
          <a:xfrm>
            <a:off x="2" y="1"/>
            <a:ext cx="9161859" cy="5720880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</p:pic>
      <p:sp>
        <p:nvSpPr>
          <p:cNvPr id="5122" name="AutoShape 2"/>
          <p:cNvSpPr>
            <a:spLocks/>
          </p:cNvSpPr>
          <p:nvPr/>
        </p:nvSpPr>
        <p:spPr bwMode="auto">
          <a:xfrm>
            <a:off x="1" y="0"/>
            <a:ext cx="9161859" cy="57339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5C6670">
              <a:alpha val="59677"/>
            </a:srgbClr>
          </a:solidFill>
          <a:ln w="12700" cap="flat" cmpd="sng">
            <a:solidFill>
              <a:srgbClr val="85888D">
                <a:alpha val="59677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defTabSz="410730" hangingPunct="0">
              <a:defRPr/>
            </a:pPr>
            <a:endParaRPr lang="en-US" sz="1500">
              <a:solidFill>
                <a:srgbClr val="5C6670"/>
              </a:solidFill>
              <a:latin typeface="Trebuchet MS" pitchFamily="-100" charset="0"/>
              <a:sym typeface="Trebuchet MS" pitchFamily="-100" charset="0"/>
            </a:endParaRPr>
          </a:p>
        </p:txBody>
      </p:sp>
      <p:sp>
        <p:nvSpPr>
          <p:cNvPr id="1028" name="Rectangle 4"/>
          <p:cNvSpPr>
            <a:spLocks noGrp="1"/>
          </p:cNvSpPr>
          <p:nvPr>
            <p:ph type="title"/>
          </p:nvPr>
        </p:nvSpPr>
        <p:spPr bwMode="auto">
          <a:xfrm>
            <a:off x="446485" y="2732486"/>
            <a:ext cx="8251031" cy="1626319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Trebuchet MS" pitchFamily="-100" charset="0"/>
              </a:rPr>
              <a:t>Click to edit </a:t>
            </a:r>
            <a:br>
              <a:rPr lang="en-US" dirty="0">
                <a:sym typeface="Trebuchet MS" pitchFamily="-100" charset="0"/>
              </a:rPr>
            </a:br>
            <a:r>
              <a:rPr lang="en-US" dirty="0">
                <a:sym typeface="Trebuchet MS" pitchFamily="-100" charset="0"/>
              </a:rPr>
              <a:t>Master title style</a:t>
            </a:r>
          </a:p>
        </p:txBody>
      </p:sp>
      <p:sp>
        <p:nvSpPr>
          <p:cNvPr id="5125" name="AutoShape 5"/>
          <p:cNvSpPr>
            <a:spLocks/>
          </p:cNvSpPr>
          <p:nvPr/>
        </p:nvSpPr>
        <p:spPr bwMode="auto">
          <a:xfrm>
            <a:off x="1" y="5723930"/>
            <a:ext cx="9161859" cy="114442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defTabSz="410730" hangingPunct="0">
              <a:defRPr/>
            </a:pPr>
            <a:endParaRPr lang="en-US" sz="1500">
              <a:solidFill>
                <a:srgbClr val="5C6670"/>
              </a:solidFill>
              <a:latin typeface="Trebuchet MS" pitchFamily="-100" charset="0"/>
              <a:sym typeface="Trebuchet MS" pitchFamily="-100" charset="0"/>
            </a:endParaRPr>
          </a:p>
        </p:txBody>
      </p:sp>
      <p:pic>
        <p:nvPicPr>
          <p:cNvPr id="1031" name="Picture 7" descr="CO_logo_primary_white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93281" y="284634"/>
            <a:ext cx="2331765" cy="217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co_dola__dept_300_rgb.png"/>
          <p:cNvPicPr>
            <a:picLocks noChangeAspect="1"/>
          </p:cNvPicPr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7" y="5999418"/>
            <a:ext cx="3406139" cy="59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5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</p:sldLayoutIdLst>
  <p:txStyles>
    <p:titleStyle>
      <a:lvl1pPr algn="ctr" defTabSz="41073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73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73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73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73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440" algn="ctr" defTabSz="41073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882" algn="ctr" defTabSz="41073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4323" algn="ctr" defTabSz="41073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763" algn="ctr" defTabSz="41073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1080" indent="-241080" algn="l" defTabSz="41073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721" indent="160721" algn="l" defTabSz="41073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440" indent="321440" algn="l" defTabSz="41073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2161" indent="482161" algn="l" defTabSz="41073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882" indent="642882" algn="l" defTabSz="41073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4323" algn="l" defTabSz="41073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763" algn="l" defTabSz="41073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7205" algn="l" defTabSz="41073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8645" algn="l" defTabSz="41073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40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82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23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763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05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645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086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527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/>
          <p:cNvSpPr>
            <a:spLocks/>
          </p:cNvSpPr>
          <p:nvPr/>
        </p:nvSpPr>
        <p:spPr bwMode="auto">
          <a:xfrm>
            <a:off x="3" y="6268644"/>
            <a:ext cx="9161859" cy="609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C6670"/>
          </a:solidFill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>
              <a:solidFill>
                <a:srgbClr val="4A535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91" y="6319166"/>
            <a:ext cx="2893219" cy="50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8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</p:sldLayoutIdLst>
  <p:txStyles>
    <p:titleStyle>
      <a:lvl1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407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816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4224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631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1056" indent="-241056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704" indent="160704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407" indent="321407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2111" indent="482111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816" indent="642816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4224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631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7041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8447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0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1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2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3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04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44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85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26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/>
          <p:cNvSpPr>
            <a:spLocks/>
          </p:cNvSpPr>
          <p:nvPr/>
        </p:nvSpPr>
        <p:spPr bwMode="auto">
          <a:xfrm>
            <a:off x="3" y="6268644"/>
            <a:ext cx="9161859" cy="609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C6670"/>
          </a:solidFill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>
              <a:solidFill>
                <a:srgbClr val="4A535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1" y="6319166"/>
            <a:ext cx="2893219" cy="50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86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</p:sldLayoutIdLst>
  <p:txStyles>
    <p:titleStyle>
      <a:lvl1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407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816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4224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631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1056" indent="-241056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704" indent="160704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407" indent="321407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2111" indent="482111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816" indent="642816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4224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631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7041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8447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0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1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2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3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04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44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85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26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/>
          <p:cNvSpPr>
            <a:spLocks/>
          </p:cNvSpPr>
          <p:nvPr/>
        </p:nvSpPr>
        <p:spPr bwMode="auto">
          <a:xfrm>
            <a:off x="3" y="6268644"/>
            <a:ext cx="9161859" cy="609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C6670"/>
          </a:solidFill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>
              <a:solidFill>
                <a:srgbClr val="4A535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1" y="6319166"/>
            <a:ext cx="2893219" cy="50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34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</p:sldLayoutIdLst>
  <p:txStyles>
    <p:titleStyle>
      <a:lvl1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407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816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4224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631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1056" indent="-241056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704" indent="160704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407" indent="321407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2111" indent="482111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816" indent="642816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4224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631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7041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8447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0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1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2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3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04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44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85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26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/>
          <p:cNvSpPr>
            <a:spLocks/>
          </p:cNvSpPr>
          <p:nvPr/>
        </p:nvSpPr>
        <p:spPr bwMode="auto">
          <a:xfrm>
            <a:off x="3" y="6268644"/>
            <a:ext cx="9161859" cy="609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C6670"/>
          </a:solidFill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1" y="6319166"/>
            <a:ext cx="2893219" cy="5017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</p:sldLayoutIdLst>
  <p:txStyles>
    <p:titleStyle>
      <a:lvl1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407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816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4224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631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1056" indent="-241056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704" indent="160704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407" indent="321407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2111" indent="482111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816" indent="642816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4224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631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7041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8447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0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1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2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3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04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44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85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26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fall_in_co_4x3.jpg"/>
          <p:cNvPicPr>
            <a:picLocks noChangeAspect="1"/>
          </p:cNvPicPr>
          <p:nvPr/>
        </p:nvPicPr>
        <p:blipFill>
          <a:blip r:embed="rId4"/>
          <a:srcRect b="16730"/>
          <a:stretch>
            <a:fillRect/>
          </a:stretch>
        </p:blipFill>
        <p:spPr bwMode="auto">
          <a:xfrm>
            <a:off x="5" y="1"/>
            <a:ext cx="9161859" cy="5720880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</p:pic>
      <p:sp>
        <p:nvSpPr>
          <p:cNvPr id="5122" name="AutoShape 2"/>
          <p:cNvSpPr>
            <a:spLocks/>
          </p:cNvSpPr>
          <p:nvPr/>
        </p:nvSpPr>
        <p:spPr bwMode="auto">
          <a:xfrm>
            <a:off x="4" y="0"/>
            <a:ext cx="9161859" cy="57339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5C6670">
              <a:alpha val="59677"/>
            </a:srgbClr>
          </a:solidFill>
          <a:ln w="12700" cap="flat" cmpd="sng">
            <a:solidFill>
              <a:srgbClr val="85888D">
                <a:alpha val="59677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/>
          </a:p>
        </p:txBody>
      </p:sp>
      <p:sp>
        <p:nvSpPr>
          <p:cNvPr id="1028" name="Rectangle 4"/>
          <p:cNvSpPr>
            <a:spLocks noGrp="1"/>
          </p:cNvSpPr>
          <p:nvPr>
            <p:ph type="title"/>
          </p:nvPr>
        </p:nvSpPr>
        <p:spPr bwMode="auto">
          <a:xfrm>
            <a:off x="446485" y="2732489"/>
            <a:ext cx="8251031" cy="1626319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Trebuchet MS" pitchFamily="-100" charset="0"/>
              </a:rPr>
              <a:t>Click to edit </a:t>
            </a:r>
            <a:br>
              <a:rPr lang="en-US" dirty="0">
                <a:sym typeface="Trebuchet MS" pitchFamily="-100" charset="0"/>
              </a:rPr>
            </a:br>
            <a:r>
              <a:rPr lang="en-US" dirty="0">
                <a:sym typeface="Trebuchet MS" pitchFamily="-100" charset="0"/>
              </a:rPr>
              <a:t>Master title style</a:t>
            </a:r>
          </a:p>
        </p:txBody>
      </p:sp>
      <p:sp>
        <p:nvSpPr>
          <p:cNvPr id="5125" name="AutoShape 5"/>
          <p:cNvSpPr>
            <a:spLocks/>
          </p:cNvSpPr>
          <p:nvPr/>
        </p:nvSpPr>
        <p:spPr bwMode="auto">
          <a:xfrm>
            <a:off x="4" y="5723930"/>
            <a:ext cx="9161859" cy="114442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/>
          </a:p>
        </p:txBody>
      </p:sp>
      <p:pic>
        <p:nvPicPr>
          <p:cNvPr id="1031" name="Picture 7" descr="CO_logo_primary_white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93281" y="284634"/>
            <a:ext cx="2331765" cy="217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co_dola__dept_300_rgb.png"/>
          <p:cNvPicPr>
            <a:picLocks noChangeAspect="1"/>
          </p:cNvPicPr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30" y="5999421"/>
            <a:ext cx="3406139" cy="59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</p:sldLayoutIdLst>
  <p:txStyles>
    <p:titleStyle>
      <a:lvl1pPr algn="ctr" defTabSz="410667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667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667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667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667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391" algn="ctr" defTabSz="410667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783" algn="ctr" defTabSz="410667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4174" algn="ctr" defTabSz="410667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565" algn="ctr" defTabSz="410667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1044" indent="-241044" algn="l" defTabSz="410667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696" indent="160696" algn="l" defTabSz="410667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391" indent="321391" algn="l" defTabSz="410667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2086" indent="482086" algn="l" defTabSz="410667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783" indent="642783" algn="l" defTabSz="410667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4174" algn="l" defTabSz="410667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565" algn="l" defTabSz="410667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6959" algn="l" defTabSz="410667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8348" algn="l" defTabSz="410667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91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83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74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65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959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348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741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133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88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/>
          </p:cNvSpPr>
          <p:nvPr>
            <p:ph type="title"/>
          </p:nvPr>
        </p:nvSpPr>
        <p:spPr bwMode="auto">
          <a:xfrm>
            <a:off x="446485" y="2732490"/>
            <a:ext cx="8251031" cy="1626319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Trebuchet MS" pitchFamily="-100" charset="0"/>
              </a:rPr>
              <a:t>Click to edit </a:t>
            </a:r>
            <a:br>
              <a:rPr lang="en-US" dirty="0">
                <a:sym typeface="Trebuchet MS" pitchFamily="-100" charset="0"/>
              </a:rPr>
            </a:br>
            <a:r>
              <a:rPr lang="en-US" dirty="0">
                <a:sym typeface="Trebuchet MS" pitchFamily="-100" charset="0"/>
              </a:rPr>
              <a:t>Master title style</a:t>
            </a:r>
          </a:p>
        </p:txBody>
      </p:sp>
      <p:sp>
        <p:nvSpPr>
          <p:cNvPr id="5125" name="AutoShape 5"/>
          <p:cNvSpPr>
            <a:spLocks/>
          </p:cNvSpPr>
          <p:nvPr/>
        </p:nvSpPr>
        <p:spPr bwMode="auto">
          <a:xfrm>
            <a:off x="5" y="5723935"/>
            <a:ext cx="9161859" cy="114634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/>
          </a:p>
        </p:txBody>
      </p:sp>
      <p:pic>
        <p:nvPicPr>
          <p:cNvPr id="1031" name="Picture 7" descr="CO_logo_primary_whit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93281" y="284634"/>
            <a:ext cx="2331765" cy="217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o_dola__dept_300_rgb.png"/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31" y="5999422"/>
            <a:ext cx="3406139" cy="59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txStyles>
    <p:titleStyle>
      <a:lvl1pPr algn="ctr" defTabSz="410646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646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646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646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646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374" algn="ctr" defTabSz="410646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750" algn="ctr" defTabSz="410646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4124" algn="ctr" defTabSz="410646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500" algn="ctr" defTabSz="410646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1032" indent="-241032" algn="l" defTabSz="410646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688" indent="160688" algn="l" defTabSz="410646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374" indent="321374" algn="l" defTabSz="410646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2062" indent="482062" algn="l" defTabSz="410646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750" indent="642750" algn="l" defTabSz="410646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4124" algn="l" defTabSz="410646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500" algn="l" defTabSz="410646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6877" algn="l" defTabSz="410646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8250" algn="l" defTabSz="410646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2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0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77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26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01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5C66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/>
          <p:cNvSpPr>
            <a:spLocks/>
          </p:cNvSpPr>
          <p:nvPr/>
        </p:nvSpPr>
        <p:spPr bwMode="auto">
          <a:xfrm>
            <a:off x="6" y="6268647"/>
            <a:ext cx="9161859" cy="609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96" y="6327033"/>
            <a:ext cx="2839640" cy="4924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</p:sldLayoutIdLst>
  <p:txStyles>
    <p:titleStyle>
      <a:lvl1pPr algn="ctr" defTabSz="410625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625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625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625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625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357" algn="ctr" defTabSz="410625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717" algn="ctr" defTabSz="410625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4075" algn="ctr" defTabSz="410625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434" algn="ctr" defTabSz="410625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1020" indent="-241020" algn="l" defTabSz="410625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679" indent="160679" algn="l" defTabSz="410625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357" indent="321357" algn="l" defTabSz="410625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2038" indent="482038" algn="l" defTabSz="410625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717" indent="642717" algn="l" defTabSz="410625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4075" algn="l" defTabSz="410625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434" algn="l" defTabSz="410625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6794" algn="l" defTabSz="410625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8151" algn="l" defTabSz="410625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57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17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075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434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794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151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511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870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AutoShape 3"/>
          <p:cNvSpPr>
            <a:spLocks/>
          </p:cNvSpPr>
          <p:nvPr/>
        </p:nvSpPr>
        <p:spPr bwMode="auto">
          <a:xfrm>
            <a:off x="7" y="6268648"/>
            <a:ext cx="9161859" cy="609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188530"/>
          </a:solidFill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35703" tIns="35703" rIns="35703" bIns="35703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>
              <a:solidFill>
                <a:srgbClr val="53C1D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1" y="6319166"/>
            <a:ext cx="2893219" cy="5017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36" r:id="rId4"/>
    <p:sldLayoutId id="2147483737" r:id="rId5"/>
    <p:sldLayoutId id="2147483738" r:id="rId6"/>
    <p:sldLayoutId id="2147483750" r:id="rId7"/>
    <p:sldLayoutId id="2147483751" r:id="rId8"/>
    <p:sldLayoutId id="2147483752" r:id="rId9"/>
    <p:sldLayoutId id="2147483753" r:id="rId10"/>
  </p:sldLayoutIdLst>
  <p:txStyles>
    <p:titleStyle>
      <a:lvl1pPr algn="l" defTabSz="410604" rtl="0" eaLnBrk="1" fontAlgn="base" hangingPunct="1">
        <a:spcBef>
          <a:spcPct val="0"/>
        </a:spcBef>
        <a:spcAft>
          <a:spcPct val="0"/>
        </a:spcAft>
        <a:defRPr sz="4600" b="1" i="1">
          <a:solidFill>
            <a:schemeClr val="bg2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604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604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604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604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341" algn="ctr" defTabSz="410604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684" algn="ctr" defTabSz="410604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4025" algn="ctr" defTabSz="410604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368" algn="ctr" defTabSz="410604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1008" indent="-241008" algn="l" defTabSz="410604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671" indent="160671" algn="l" defTabSz="410604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341" indent="321341" algn="l" defTabSz="410604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2013" indent="482013" algn="l" defTabSz="410604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684" indent="642684" algn="l" defTabSz="410604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4025" algn="l" defTabSz="410604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368" algn="l" defTabSz="410604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6711" algn="l" defTabSz="410604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8052" algn="l" defTabSz="410604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41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684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025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368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711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052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396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738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AutoShape 3"/>
          <p:cNvSpPr>
            <a:spLocks/>
          </p:cNvSpPr>
          <p:nvPr/>
        </p:nvSpPr>
        <p:spPr bwMode="auto">
          <a:xfrm>
            <a:off x="8" y="6268649"/>
            <a:ext cx="9161859" cy="609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DC1DF"/>
          </a:solidFill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35701" tIns="35701" rIns="35701" bIns="35701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>
              <a:solidFill>
                <a:srgbClr val="53C1D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1" y="6319166"/>
            <a:ext cx="2893219" cy="5017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39" r:id="rId4"/>
    <p:sldLayoutId id="2147483740" r:id="rId5"/>
    <p:sldLayoutId id="2147483741" r:id="rId6"/>
  </p:sldLayoutIdLst>
  <p:txStyles>
    <p:titleStyle>
      <a:lvl1pPr algn="l" defTabSz="410583" rtl="0" eaLnBrk="1" fontAlgn="base" hangingPunct="1">
        <a:spcBef>
          <a:spcPct val="0"/>
        </a:spcBef>
        <a:spcAft>
          <a:spcPct val="0"/>
        </a:spcAft>
        <a:defRPr sz="4600" b="1" i="1">
          <a:solidFill>
            <a:schemeClr val="bg2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583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583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583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583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324" algn="ctr" defTabSz="410583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651" algn="ctr" defTabSz="410583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3975" algn="ctr" defTabSz="410583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302" algn="ctr" defTabSz="410583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0996" indent="-240996" algn="l" defTabSz="410583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663" indent="160663" algn="l" defTabSz="410583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324" indent="321324" algn="l" defTabSz="410583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1988" indent="481988" algn="l" defTabSz="410583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651" indent="642651" algn="l" defTabSz="410583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3975" algn="l" defTabSz="410583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302" algn="l" defTabSz="410583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6628" algn="l" defTabSz="410583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7954" algn="l" defTabSz="410583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24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651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975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302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628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954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281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607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/>
          </p:cNvSpPr>
          <p:nvPr/>
        </p:nvSpPr>
        <p:spPr bwMode="auto">
          <a:xfrm>
            <a:off x="9" y="6268650"/>
            <a:ext cx="9161859" cy="609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14943F"/>
          </a:solidFill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/>
          </a:p>
        </p:txBody>
      </p:sp>
      <p:sp>
        <p:nvSpPr>
          <p:cNvPr id="9221" name="AutoShape 5"/>
          <p:cNvSpPr>
            <a:spLocks/>
          </p:cNvSpPr>
          <p:nvPr/>
        </p:nvSpPr>
        <p:spPr bwMode="auto">
          <a:xfrm>
            <a:off x="4799709" y="327050"/>
            <a:ext cx="3874369" cy="55777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1D3D3"/>
          </a:solidFill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35699" tIns="35699" rIns="35699" bIns="35699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1" y="6319166"/>
            <a:ext cx="2893219" cy="5017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</p:sldLayoutIdLst>
  <p:txStyles>
    <p:titleStyle>
      <a:lvl1pPr algn="ctr" defTabSz="410562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562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562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562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562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308" algn="ctr" defTabSz="410562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618" algn="ctr" defTabSz="410562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3925" algn="ctr" defTabSz="410562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237" algn="ctr" defTabSz="410562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0984" indent="-240984" algn="l" defTabSz="410562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655" indent="160655" algn="l" defTabSz="410562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308" indent="321308" algn="l" defTabSz="410562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1963" indent="481963" algn="l" defTabSz="410562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618" indent="642618" algn="l" defTabSz="410562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3925" algn="l" defTabSz="410562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237" algn="l" defTabSz="410562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6546" algn="l" defTabSz="410562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7855" algn="l" defTabSz="410562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08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618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925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237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546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5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166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475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AutoShape 1"/>
          <p:cNvSpPr>
            <a:spLocks/>
          </p:cNvSpPr>
          <p:nvPr/>
        </p:nvSpPr>
        <p:spPr bwMode="auto">
          <a:xfrm>
            <a:off x="10" y="2571750"/>
            <a:ext cx="9161859" cy="4286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14943F"/>
          </a:solidFill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35697" tIns="35697" rIns="35697" bIns="35697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1" y="6215062"/>
            <a:ext cx="2893219" cy="5017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</p:sldLayoutIdLst>
  <p:txStyles>
    <p:titleStyle>
      <a:lvl1pPr algn="ctr" defTabSz="410541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541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541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541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541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291" algn="ctr" defTabSz="410541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585" algn="ctr" defTabSz="410541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3876" algn="ctr" defTabSz="410541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171" algn="ctr" defTabSz="410541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0971" indent="-240971" algn="l" defTabSz="410541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647" indent="160647" algn="l" defTabSz="410541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291" indent="321291" algn="l" defTabSz="410541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1938" indent="481938" algn="l" defTabSz="410541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585" indent="642585" algn="l" defTabSz="410541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3876" algn="l" defTabSz="410541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171" algn="l" defTabSz="410541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6464" algn="l" defTabSz="410541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7756" algn="l" defTabSz="410541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91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585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876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171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464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756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051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344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85800" y="4114803"/>
            <a:ext cx="7715250" cy="175245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Rob Kemp</a:t>
            </a:r>
          </a:p>
          <a:p>
            <a:pPr>
              <a:spcBef>
                <a:spcPts val="600"/>
              </a:spcBef>
            </a:pPr>
            <a:r>
              <a:rPr lang="en-US" dirty="0"/>
              <a:t>State Demography Office </a:t>
            </a:r>
          </a:p>
          <a:p>
            <a:pPr>
              <a:spcBef>
                <a:spcPts val="600"/>
              </a:spcBef>
            </a:pPr>
            <a:r>
              <a:rPr lang="en-US" dirty="0"/>
              <a:t>Colorado Department of Local Affairs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December 2015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85800" y="762000"/>
            <a:ext cx="7715250" cy="442108"/>
          </a:xfrm>
        </p:spPr>
        <p:txBody>
          <a:bodyPr/>
          <a:lstStyle/>
          <a:p>
            <a:r>
              <a:rPr lang="en-US" sz="5400" dirty="0" smtClean="0">
                <a:solidFill>
                  <a:srgbClr val="EF7521"/>
                </a:solidFill>
              </a:rPr>
              <a:t>Colorado Population Growth</a:t>
            </a:r>
            <a:endParaRPr lang="en-US" sz="5400" dirty="0">
              <a:solidFill>
                <a:srgbClr val="EF75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6225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EGarner\Downloads\Forecast10262015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471" y="0"/>
            <a:ext cx="88750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55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4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65+ change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2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state &amp; local population projections have a Mean Average Percent Error (MAPE) </a:t>
            </a:r>
            <a:r>
              <a:rPr lang="en-US" dirty="0"/>
              <a:t>of 6-7% for 10 year projections and 11-15% for 20 </a:t>
            </a:r>
            <a:r>
              <a:rPr lang="en-US" dirty="0" smtClean="0"/>
              <a:t>years</a:t>
            </a:r>
            <a:r>
              <a:rPr lang="en-US" baseline="30000" dirty="0" smtClean="0"/>
              <a:t>1</a:t>
            </a:r>
            <a:r>
              <a:rPr lang="en-US" dirty="0" smtClean="0"/>
              <a:t>.</a:t>
            </a:r>
            <a:r>
              <a:rPr lang="en-US" dirty="0"/>
              <a:t> </a:t>
            </a:r>
          </a:p>
          <a:p>
            <a:r>
              <a:rPr lang="en-US" dirty="0" smtClean="0"/>
              <a:t>Demography Office MAPES</a:t>
            </a:r>
          </a:p>
          <a:p>
            <a:pPr lvl="1"/>
            <a:r>
              <a:rPr lang="en-US" dirty="0" smtClean="0"/>
              <a:t>10 Year (1991-2005): 5.2%</a:t>
            </a:r>
          </a:p>
          <a:p>
            <a:pPr lvl="1"/>
            <a:r>
              <a:rPr lang="en-US" dirty="0" smtClean="0"/>
              <a:t>20 Year (1988, 92, 93, 95): 14.3%</a:t>
            </a:r>
          </a:p>
          <a:p>
            <a:r>
              <a:rPr lang="en-US" dirty="0" smtClean="0"/>
              <a:t>Migration most uncertain component.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05200" y="6355834"/>
            <a:ext cx="548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 smtClean="0">
                <a:solidFill>
                  <a:schemeClr val="bg1"/>
                </a:solidFill>
              </a:rPr>
              <a:t>1</a:t>
            </a:r>
            <a:r>
              <a:rPr lang="en-US" sz="1200" dirty="0" smtClean="0">
                <a:solidFill>
                  <a:schemeClr val="bg1"/>
                </a:solidFill>
              </a:rPr>
              <a:t>"State </a:t>
            </a:r>
            <a:r>
              <a:rPr lang="en-US" sz="1200" dirty="0">
                <a:solidFill>
                  <a:schemeClr val="bg1"/>
                </a:solidFill>
              </a:rPr>
              <a:t>and Local Population Projections"  </a:t>
            </a:r>
            <a:r>
              <a:rPr lang="en-US" sz="1200" dirty="0" smtClean="0">
                <a:solidFill>
                  <a:schemeClr val="bg1"/>
                </a:solidFill>
              </a:rPr>
              <a:t>Smith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Tayman</a:t>
            </a:r>
            <a:r>
              <a:rPr lang="en-US" sz="1200" dirty="0">
                <a:solidFill>
                  <a:schemeClr val="bg1"/>
                </a:solidFill>
              </a:rPr>
              <a:t>, and </a:t>
            </a:r>
            <a:r>
              <a:rPr lang="en-US" sz="1200" dirty="0" smtClean="0">
                <a:solidFill>
                  <a:schemeClr val="bg1"/>
                </a:solidFill>
              </a:rPr>
              <a:t>Swanson.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12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5C66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0" cap="none" dirty="0" smtClean="0"/>
              <a:t>Household Growth</a:t>
            </a:r>
            <a:endParaRPr lang="en-US" i="0" cap="none" dirty="0"/>
          </a:p>
        </p:txBody>
      </p:sp>
    </p:spTree>
    <p:extLst>
      <p:ext uri="{BB962C8B-B14F-4D97-AF65-F5344CB8AC3E}">
        <p14:creationId xmlns:p14="http://schemas.microsoft.com/office/powerpoint/2010/main" val="156763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Household 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715250" cy="3505200"/>
          </a:xfrm>
        </p:spPr>
        <p:txBody>
          <a:bodyPr/>
          <a:lstStyle/>
          <a:p>
            <a:r>
              <a:rPr lang="en-US" dirty="0" smtClean="0"/>
              <a:t>Households grow by 31% (1.9% per year) in next 15 years</a:t>
            </a:r>
          </a:p>
          <a:p>
            <a:pPr lvl="1"/>
            <a:r>
              <a:rPr lang="en-US" dirty="0" smtClean="0"/>
              <a:t>2015: 2,173,941</a:t>
            </a:r>
          </a:p>
          <a:p>
            <a:pPr lvl="1"/>
            <a:r>
              <a:rPr lang="en-US" dirty="0" smtClean="0"/>
              <a:t>2030: </a:t>
            </a:r>
            <a:r>
              <a:rPr lang="en-US" dirty="0"/>
              <a:t>2,868,387</a:t>
            </a:r>
            <a:endParaRPr lang="en-US" dirty="0" smtClean="0"/>
          </a:p>
          <a:p>
            <a:r>
              <a:rPr lang="en-US" dirty="0" smtClean="0"/>
              <a:t>Household size goes from 2.45 to 2.38</a:t>
            </a:r>
          </a:p>
          <a:p>
            <a:r>
              <a:rPr lang="en-US" dirty="0" smtClean="0"/>
              <a:t>Most growth in over 65 year old households.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8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J:\Presentations\Charts or Graphs\PUC_December2015\households_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" y="457200"/>
            <a:ext cx="8997950" cy="53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5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762000" y="1676400"/>
            <a:ext cx="7715250" cy="1752451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2400" dirty="0"/>
              <a:t>State Demography Office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Department of Local Affairs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Rob Kemp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robert.kemp@state.co.us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303-864-7755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www.colorado.gov/demography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85800" y="381000"/>
            <a:ext cx="7715250" cy="442108"/>
          </a:xfrm>
        </p:spPr>
        <p:txBody>
          <a:bodyPr/>
          <a:lstStyle/>
          <a:p>
            <a:r>
              <a:rPr lang="en-US" sz="5400" dirty="0" smtClean="0">
                <a:solidFill>
                  <a:srgbClr val="EF7521"/>
                </a:solidFill>
              </a:rPr>
              <a:t>Thank You</a:t>
            </a:r>
            <a:endParaRPr lang="en-US" sz="5400" dirty="0">
              <a:solidFill>
                <a:srgbClr val="EF75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2429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Presentations\Charts or Graphs\PUC_December2015\personsPerHousehold_c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69900"/>
            <a:ext cx="8997950" cy="53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15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84" y="228600"/>
            <a:ext cx="8164116" cy="878681"/>
          </a:xfrm>
        </p:spPr>
        <p:txBody>
          <a:bodyPr/>
          <a:lstStyle/>
          <a:p>
            <a:r>
              <a:rPr lang="en-US" i="0" dirty="0" smtClean="0">
                <a:solidFill>
                  <a:schemeClr val="tx1">
                    <a:lumMod val="50000"/>
                  </a:schemeClr>
                </a:solidFill>
              </a:rPr>
              <a:t>Colorado and U.S. Growth Rates</a:t>
            </a:r>
            <a:endParaRPr lang="en-US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71" y="827605"/>
            <a:ext cx="8374062" cy="5423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939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0" cap="none" dirty="0" smtClean="0">
                <a:latin typeface="+mn-lt"/>
              </a:rPr>
              <a:t>Colorado’s Population Landscape</a:t>
            </a:r>
            <a:endParaRPr lang="en-US" i="0" cap="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061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3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2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21667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16124" y="914399"/>
            <a:ext cx="2819400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Growth in young adults due to migration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 flipH="1">
            <a:off x="3352800" y="1539948"/>
            <a:ext cx="47625" cy="649069"/>
          </a:xfrm>
          <a:prstGeom prst="straightConnector1">
            <a:avLst/>
          </a:prstGeom>
          <a:solidFill>
            <a:srgbClr val="14943F"/>
          </a:solidFill>
          <a:ln w="127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arrow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 flipH="1">
            <a:off x="2819400" y="1539948"/>
            <a:ext cx="152400" cy="1715869"/>
          </a:xfrm>
          <a:prstGeom prst="straightConnector1">
            <a:avLst/>
          </a:prstGeom>
          <a:solidFill>
            <a:srgbClr val="14943F"/>
          </a:solidFill>
          <a:ln w="127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68759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70543"/>
            <a:ext cx="8821667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0490" y="1143000"/>
            <a:ext cx="1543050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Demographic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Dividend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5342015" y="1789330"/>
            <a:ext cx="50800" cy="1604611"/>
          </a:xfrm>
          <a:prstGeom prst="straightConnector1">
            <a:avLst/>
          </a:prstGeom>
          <a:solidFill>
            <a:srgbClr val="14943F"/>
          </a:solidFill>
          <a:ln w="127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86436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27000"/>
            <a:ext cx="8821667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53200" y="1299184"/>
            <a:ext cx="1142999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Aging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6781800" y="1657971"/>
            <a:ext cx="152400" cy="1715869"/>
          </a:xfrm>
          <a:prstGeom prst="straightConnector1">
            <a:avLst/>
          </a:prstGeom>
          <a:solidFill>
            <a:srgbClr val="14943F"/>
          </a:solidFill>
          <a:ln w="127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41332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6200" y="-43066"/>
            <a:ext cx="9133179" cy="6291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10199" y="6400800"/>
            <a:ext cx="3646779" cy="369318"/>
          </a:xfrm>
          <a:prstGeom prst="rect">
            <a:avLst/>
          </a:prstGeom>
          <a:noFill/>
        </p:spPr>
        <p:txBody>
          <a:bodyPr wrap="square" lIns="91425" tIns="45713" rIns="91425" bIns="45713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n-lt"/>
              </a:rPr>
              <a:t>Source: U.S. Census Bureau</a:t>
            </a:r>
            <a:endParaRPr lang="en-US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388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Estimates\Tables\FinalTables_v2014\DatabaseUpdateTables\migbya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8997951" cy="539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24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36045" y="6484868"/>
            <a:ext cx="2878138" cy="369318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Trebuchet MS"/>
              </a:rPr>
              <a:t>State Demography Office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0" y="5410200"/>
            <a:ext cx="3023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Make Font Bigger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051" name="Picture 3" descr="J:\Presentations\Charts or Graphs\BohemianFoundation\colorado_jobs_20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" y="535920"/>
            <a:ext cx="8997950" cy="53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50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:\Estimates\GIS Data\popchangemaps1014\NatIncrease1014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471" y="0"/>
            <a:ext cx="88750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97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J:\GIS_MAIN\Map_PNG\Cost of Living\MedHomeVal_USA_09_13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581890"/>
            <a:ext cx="7848600" cy="606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910" y="12405"/>
            <a:ext cx="8229600" cy="990600"/>
          </a:xfrm>
        </p:spPr>
        <p:txBody>
          <a:bodyPr/>
          <a:lstStyle/>
          <a:p>
            <a:r>
              <a:rPr lang="en-US" dirty="0" smtClean="0">
                <a:solidFill>
                  <a:srgbClr val="EF7521"/>
                </a:solidFill>
              </a:rPr>
              <a:t>Median Home Value</a:t>
            </a:r>
            <a:endParaRPr lang="en-US" dirty="0">
              <a:solidFill>
                <a:srgbClr val="EF75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29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077200" cy="889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EF7521"/>
                </a:solidFill>
              </a:rPr>
              <a:t>Big Picture - 2013-2014 Pop Change</a:t>
            </a:r>
            <a:endParaRPr lang="en-US" dirty="0">
              <a:solidFill>
                <a:srgbClr val="EF752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7715250" cy="4876800"/>
          </a:xfrm>
        </p:spPr>
        <p:txBody>
          <a:bodyPr/>
          <a:lstStyle/>
          <a:p>
            <a:pPr marL="457130" indent="-45713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US – </a:t>
            </a:r>
            <a:r>
              <a:rPr lang="en-US" sz="2800" dirty="0" smtClean="0">
                <a:solidFill>
                  <a:schemeClr val="bg2"/>
                </a:solidFill>
              </a:rPr>
              <a:t>318 </a:t>
            </a:r>
            <a:r>
              <a:rPr lang="en-US" sz="2800" dirty="0">
                <a:solidFill>
                  <a:schemeClr val="bg2"/>
                </a:solidFill>
              </a:rPr>
              <a:t>million, + </a:t>
            </a:r>
            <a:r>
              <a:rPr lang="en-US" sz="2800" dirty="0" smtClean="0">
                <a:solidFill>
                  <a:schemeClr val="bg2"/>
                </a:solidFill>
              </a:rPr>
              <a:t>2.3 </a:t>
            </a:r>
            <a:r>
              <a:rPr lang="en-US" sz="2800" dirty="0">
                <a:solidFill>
                  <a:schemeClr val="bg2"/>
                </a:solidFill>
              </a:rPr>
              <a:t>million </a:t>
            </a:r>
            <a:r>
              <a:rPr lang="en-US" sz="2800" dirty="0" smtClean="0">
                <a:solidFill>
                  <a:schemeClr val="bg2"/>
                </a:solidFill>
              </a:rPr>
              <a:t>or 0.7%</a:t>
            </a:r>
          </a:p>
          <a:p>
            <a:pPr marL="457130" indent="-45713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2"/>
                </a:solidFill>
              </a:rPr>
              <a:t>Colorado- 5,353,471</a:t>
            </a:r>
            <a:endParaRPr lang="en-US" sz="2800" dirty="0">
              <a:solidFill>
                <a:schemeClr val="bg2"/>
              </a:solidFill>
            </a:endParaRPr>
          </a:p>
          <a:p>
            <a:pPr marL="457130" indent="-45713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2"/>
                </a:solidFill>
              </a:rPr>
              <a:t>4</a:t>
            </a:r>
            <a:r>
              <a:rPr lang="en-US" sz="2800" baseline="30000" dirty="0" smtClean="0">
                <a:solidFill>
                  <a:schemeClr val="bg2"/>
                </a:solidFill>
              </a:rPr>
              <a:t>th</a:t>
            </a:r>
            <a:r>
              <a:rPr lang="en-US" sz="2800" dirty="0" smtClean="0">
                <a:solidFill>
                  <a:schemeClr val="bg2"/>
                </a:solidFill>
              </a:rPr>
              <a:t> fastest growth at </a:t>
            </a:r>
            <a:r>
              <a:rPr lang="en-US" sz="2800" b="1" dirty="0" smtClean="0">
                <a:solidFill>
                  <a:schemeClr val="bg2"/>
                </a:solidFill>
              </a:rPr>
              <a:t>1.6%</a:t>
            </a:r>
            <a:r>
              <a:rPr lang="en-US" sz="2800" dirty="0" smtClean="0">
                <a:solidFill>
                  <a:schemeClr val="bg2"/>
                </a:solidFill>
              </a:rPr>
              <a:t> </a:t>
            </a:r>
            <a:endParaRPr lang="en-US" sz="2800" dirty="0">
              <a:solidFill>
                <a:schemeClr val="bg2"/>
              </a:solidFill>
            </a:endParaRPr>
          </a:p>
          <a:p>
            <a:pPr marL="457130" indent="-45713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8</a:t>
            </a:r>
            <a:r>
              <a:rPr lang="en-US" sz="2800" baseline="30000" dirty="0" smtClean="0">
                <a:solidFill>
                  <a:schemeClr val="bg2"/>
                </a:solidFill>
              </a:rPr>
              <a:t>th</a:t>
            </a:r>
            <a:r>
              <a:rPr lang="en-US" sz="2800" dirty="0" smtClean="0">
                <a:solidFill>
                  <a:schemeClr val="bg2"/>
                </a:solidFill>
              </a:rPr>
              <a:t> largest absolute change adding </a:t>
            </a:r>
            <a:r>
              <a:rPr lang="en-US" sz="2800" b="1" dirty="0" smtClean="0">
                <a:solidFill>
                  <a:schemeClr val="bg2"/>
                </a:solidFill>
              </a:rPr>
              <a:t>83,700</a:t>
            </a:r>
          </a:p>
          <a:p>
            <a:pPr marL="457130" indent="-45713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2"/>
                </a:solidFill>
              </a:rPr>
              <a:t>Growth Varies Across the State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220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614356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179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J:\GIS_MAIN\Map_PNG\HousingMaps\MedHomeValue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126" y="-205697"/>
            <a:ext cx="9174126" cy="708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55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J:\GIS_MAIN\Map_PNG\Cost of Living\2015\coli2015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471" y="0"/>
            <a:ext cx="88750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14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"/>
            <a:ext cx="7715250" cy="87868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Household Income….its future is demographically challenged.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Age distributions – “</a:t>
            </a:r>
            <a:r>
              <a:rPr lang="en-US" sz="2400" dirty="0"/>
              <a:t>End of “Demographic Dividend”</a:t>
            </a:r>
          </a:p>
          <a:p>
            <a:pPr eaLnBrk="1" hangingPunct="1"/>
            <a:r>
              <a:rPr lang="en-US" dirty="0"/>
              <a:t>Occupational Mix – high and low service</a:t>
            </a:r>
          </a:p>
          <a:p>
            <a:pPr eaLnBrk="1" hangingPunct="1"/>
            <a:r>
              <a:rPr lang="en-US" dirty="0"/>
              <a:t>More race/ethnicity diverse especially at young end but achievement gap is growing as well.</a:t>
            </a:r>
          </a:p>
          <a:p>
            <a:pPr eaLnBrk="1" hangingPunct="1"/>
            <a:r>
              <a:rPr lang="en-US" dirty="0"/>
              <a:t>Household type and size – single and smaller.</a:t>
            </a:r>
            <a:endParaRPr lang="en-US" sz="2400" dirty="0"/>
          </a:p>
          <a:p>
            <a:pPr eaLnBrk="1" hangingPunct="1"/>
            <a:r>
              <a:rPr lang="en-US" dirty="0"/>
              <a:t>Youth un and under employment - Long term permanent impacts on earnings.</a:t>
            </a:r>
          </a:p>
        </p:txBody>
      </p:sp>
      <p:sp>
        <p:nvSpPr>
          <p:cNvPr id="29700" name="Text Box 2"/>
          <p:cNvSpPr txBox="1">
            <a:spLocks noChangeArrowheads="1"/>
          </p:cNvSpPr>
          <p:nvPr/>
        </p:nvSpPr>
        <p:spPr bwMode="auto">
          <a:xfrm>
            <a:off x="6629400" y="6583366"/>
            <a:ext cx="2514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>
                <a:solidFill>
                  <a:srgbClr val="4A535D"/>
                </a:solidFill>
              </a:rPr>
              <a:t>State Demography Office</a:t>
            </a:r>
          </a:p>
        </p:txBody>
      </p:sp>
    </p:spTree>
    <p:extLst>
      <p:ext uri="{BB962C8B-B14F-4D97-AF65-F5344CB8AC3E}">
        <p14:creationId xmlns:p14="http://schemas.microsoft.com/office/powerpoint/2010/main" val="717246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:\GIS_MAIN\Map_PNG\Population\TtlChg1014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545" y="0"/>
            <a:ext cx="8778055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54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:\GIS_MAIN\Map_PNG\Population\NetMigration1014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658" y="0"/>
            <a:ext cx="88766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32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08396"/>
              </p:ext>
            </p:extLst>
          </p:nvPr>
        </p:nvGraphicFramePr>
        <p:xfrm>
          <a:off x="304800" y="21265"/>
          <a:ext cx="8677275" cy="6296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0358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5C66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0" cap="none" dirty="0" smtClean="0">
                <a:latin typeface="+mn-lt"/>
              </a:rPr>
              <a:t>Population Growth</a:t>
            </a:r>
            <a:endParaRPr lang="en-US" i="0" cap="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297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Growth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203168"/>
              </p:ext>
            </p:extLst>
          </p:nvPr>
        </p:nvGraphicFramePr>
        <p:xfrm>
          <a:off x="546100" y="1524000"/>
          <a:ext cx="7162800" cy="2989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700"/>
                <a:gridCol w="1790700"/>
                <a:gridCol w="1790700"/>
                <a:gridCol w="1790700"/>
              </a:tblGrid>
              <a:tr h="7895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Year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Population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Percent Change from 2015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Average Annual Percent Change</a:t>
                      </a:r>
                      <a:endParaRPr lang="en-US" sz="1800" dirty="0"/>
                    </a:p>
                  </a:txBody>
                  <a:tcPr anchor="ctr"/>
                </a:tc>
              </a:tr>
              <a:tr h="6004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2020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5,935,920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9.0%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1.8%</a:t>
                      </a:r>
                      <a:endParaRPr lang="en-US" sz="1800" dirty="0"/>
                    </a:p>
                  </a:txBody>
                  <a:tcPr anchor="ctr"/>
                </a:tc>
              </a:tr>
              <a:tr h="6004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2025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6,454,860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18.6%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1.7%</a:t>
                      </a:r>
                      <a:endParaRPr lang="en-US" sz="1800" dirty="0"/>
                    </a:p>
                  </a:txBody>
                  <a:tcPr anchor="ctr"/>
                </a:tc>
              </a:tr>
              <a:tr h="60040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2030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6,970,651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28.1%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1.7%</a:t>
                      </a:r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8800" y="487680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Projected 2015 Population: 5,443,612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33800" y="64008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Source: State Demography Office 2015 Projections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35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720"/>
            <a:ext cx="9144000" cy="6103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32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9_Office Theme">
  <a:themeElements>
    <a:clrScheme name="">
      <a:dk1>
        <a:srgbClr val="FFFFFF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DADADA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10.xml><?xml version="1.0" encoding="utf-8"?>
<a:theme xmlns:a="http://schemas.openxmlformats.org/drawingml/2006/main" name="6_Office Theme">
  <a:themeElements>
    <a:clrScheme name="Custom 1">
      <a:dk1>
        <a:sysClr val="windowText" lastClr="000000"/>
      </a:dk1>
      <a:lt1>
        <a:sysClr val="window" lastClr="FFFFFF"/>
      </a:lt1>
      <a:dk2>
        <a:srgbClr val="005868"/>
      </a:dk2>
      <a:lt2>
        <a:srgbClr val="EEECE1"/>
      </a:lt2>
      <a:accent1>
        <a:srgbClr val="E52D00"/>
      </a:accent1>
      <a:accent2>
        <a:srgbClr val="002426"/>
      </a:accent2>
      <a:accent3>
        <a:srgbClr val="665100"/>
      </a:accent3>
      <a:accent4>
        <a:srgbClr val="EFD5A8"/>
      </a:accent4>
      <a:accent5>
        <a:srgbClr val="4BACC6"/>
      </a:accent5>
      <a:accent6>
        <a:srgbClr val="F79646"/>
      </a:accent6>
      <a:hlink>
        <a:srgbClr val="0000FF"/>
      </a:hlink>
      <a:folHlink>
        <a:srgbClr val="801714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11.xml><?xml version="1.0" encoding="utf-8"?>
<a:theme xmlns:a="http://schemas.openxmlformats.org/drawingml/2006/main" name="10_Office Theme">
  <a:themeElements>
    <a:clrScheme name="">
      <a:dk1>
        <a:srgbClr val="FFFFFF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DADADA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12.xml><?xml version="1.0" encoding="utf-8"?>
<a:theme xmlns:a="http://schemas.openxmlformats.org/drawingml/2006/main" name="11_Office Theme">
  <a:themeElements>
    <a:clrScheme name="">
      <a:dk1>
        <a:srgbClr val="FFFFFF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DADADA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13.xml><?xml version="1.0" encoding="utf-8"?>
<a:theme xmlns:a="http://schemas.openxmlformats.org/drawingml/2006/main" name="12_Office Theme">
  <a:themeElements>
    <a:clrScheme name="DPA_colors">
      <a:dk1>
        <a:srgbClr val="4A535D"/>
      </a:dk1>
      <a:lt1>
        <a:srgbClr val="FFFFFF"/>
      </a:lt1>
      <a:dk2>
        <a:srgbClr val="FFFFFF"/>
      </a:dk2>
      <a:lt2>
        <a:srgbClr val="4A535D"/>
      </a:lt2>
      <a:accent1>
        <a:srgbClr val="188530"/>
      </a:accent1>
      <a:accent2>
        <a:srgbClr val="46B4D5"/>
      </a:accent2>
      <a:accent3>
        <a:srgbClr val="C7C9C9"/>
      </a:accent3>
      <a:accent4>
        <a:srgbClr val="BA7F22"/>
      </a:accent4>
      <a:accent5>
        <a:srgbClr val="4A535D"/>
      </a:accent5>
      <a:accent6>
        <a:srgbClr val="188530"/>
      </a:accent6>
      <a:hlink>
        <a:srgbClr val="BA7F22"/>
      </a:hlink>
      <a:folHlink>
        <a:srgbClr val="BA7F22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14.xml><?xml version="1.0" encoding="utf-8"?>
<a:theme xmlns:a="http://schemas.openxmlformats.org/drawingml/2006/main" name="13_Office Theme">
  <a:themeElements>
    <a:clrScheme name="DPA_colors">
      <a:dk1>
        <a:srgbClr val="4A535D"/>
      </a:dk1>
      <a:lt1>
        <a:srgbClr val="FFFFFF"/>
      </a:lt1>
      <a:dk2>
        <a:srgbClr val="FFFFFF"/>
      </a:dk2>
      <a:lt2>
        <a:srgbClr val="4A535D"/>
      </a:lt2>
      <a:accent1>
        <a:srgbClr val="188530"/>
      </a:accent1>
      <a:accent2>
        <a:srgbClr val="46B4D5"/>
      </a:accent2>
      <a:accent3>
        <a:srgbClr val="C7C9C9"/>
      </a:accent3>
      <a:accent4>
        <a:srgbClr val="BA7F22"/>
      </a:accent4>
      <a:accent5>
        <a:srgbClr val="4A535D"/>
      </a:accent5>
      <a:accent6>
        <a:srgbClr val="188530"/>
      </a:accent6>
      <a:hlink>
        <a:srgbClr val="BA7F22"/>
      </a:hlink>
      <a:folHlink>
        <a:srgbClr val="BA7F22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15.xml><?xml version="1.0" encoding="utf-8"?>
<a:theme xmlns:a="http://schemas.openxmlformats.org/drawingml/2006/main" name="14_Office Theme">
  <a:themeElements>
    <a:clrScheme name="DPA_colors">
      <a:dk1>
        <a:srgbClr val="4A535D"/>
      </a:dk1>
      <a:lt1>
        <a:srgbClr val="FFFFFF"/>
      </a:lt1>
      <a:dk2>
        <a:srgbClr val="FFFFFF"/>
      </a:dk2>
      <a:lt2>
        <a:srgbClr val="4A535D"/>
      </a:lt2>
      <a:accent1>
        <a:srgbClr val="188530"/>
      </a:accent1>
      <a:accent2>
        <a:srgbClr val="46B4D5"/>
      </a:accent2>
      <a:accent3>
        <a:srgbClr val="C7C9C9"/>
      </a:accent3>
      <a:accent4>
        <a:srgbClr val="BA7F22"/>
      </a:accent4>
      <a:accent5>
        <a:srgbClr val="4A535D"/>
      </a:accent5>
      <a:accent6>
        <a:srgbClr val="188530"/>
      </a:accent6>
      <a:hlink>
        <a:srgbClr val="BA7F22"/>
      </a:hlink>
      <a:folHlink>
        <a:srgbClr val="BA7F22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DPA_colors">
      <a:dk1>
        <a:srgbClr val="4A535D"/>
      </a:dk1>
      <a:lt1>
        <a:srgbClr val="FFFFFF"/>
      </a:lt1>
      <a:dk2>
        <a:srgbClr val="FFFFFF"/>
      </a:dk2>
      <a:lt2>
        <a:srgbClr val="4A535D"/>
      </a:lt2>
      <a:accent1>
        <a:srgbClr val="188530"/>
      </a:accent1>
      <a:accent2>
        <a:srgbClr val="46B4D5"/>
      </a:accent2>
      <a:accent3>
        <a:srgbClr val="C7C9C9"/>
      </a:accent3>
      <a:accent4>
        <a:srgbClr val="BA7F22"/>
      </a:accent4>
      <a:accent5>
        <a:srgbClr val="4A535D"/>
      </a:accent5>
      <a:accent6>
        <a:srgbClr val="188530"/>
      </a:accent6>
      <a:hlink>
        <a:srgbClr val="BA7F22"/>
      </a:hlink>
      <a:folHlink>
        <a:srgbClr val="BA7F22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FFFFFF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DADADA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8_Office Theme">
  <a:themeElements>
    <a:clrScheme name="">
      <a:dk1>
        <a:srgbClr val="FFFFFF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DADADA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5.xml><?xml version="1.0" encoding="utf-8"?>
<a:theme xmlns:a="http://schemas.openxmlformats.org/drawingml/2006/main" name="1_Office Theme">
  <a:themeElements>
    <a:clrScheme name="">
      <a:dk1>
        <a:srgbClr val="FFFFFF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DADADA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6.xml><?xml version="1.0" encoding="utf-8"?>
<a:theme xmlns:a="http://schemas.openxmlformats.org/drawingml/2006/main" name="7_Office Theme">
  <a:themeElements>
    <a:clrScheme name="">
      <a:dk1>
        <a:srgbClr val="FFFFFF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DADADA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7.xml><?xml version="1.0" encoding="utf-8"?>
<a:theme xmlns:a="http://schemas.openxmlformats.org/drawingml/2006/main" name="3_Office Theme">
  <a:themeElements>
    <a:clrScheme name="">
      <a:dk1>
        <a:srgbClr val="FFFFFF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DADADA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8.xml><?xml version="1.0" encoding="utf-8"?>
<a:theme xmlns:a="http://schemas.openxmlformats.org/drawingml/2006/main" name="4_Office Theme">
  <a:themeElements>
    <a:clrScheme name="">
      <a:dk1>
        <a:srgbClr val="FFFFFF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DADADA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9.xml><?xml version="1.0" encoding="utf-8"?>
<a:theme xmlns:a="http://schemas.openxmlformats.org/drawingml/2006/main" name="5_Office Theme">
  <a:themeElements>
    <a:clrScheme name="">
      <a:dk1>
        <a:srgbClr val="FFFFFF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DADADA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Test new template_more Titles</Template>
  <TotalTime>28741</TotalTime>
  <Words>580</Words>
  <Application>Microsoft Office PowerPoint</Application>
  <PresentationFormat>On-screen Show (4:3)</PresentationFormat>
  <Paragraphs>137</Paragraphs>
  <Slides>33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15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9_Office Theme</vt:lpstr>
      <vt:lpstr>2_Office Theme</vt:lpstr>
      <vt:lpstr>Office Theme</vt:lpstr>
      <vt:lpstr>8_Office Theme</vt:lpstr>
      <vt:lpstr>1_Office Theme</vt:lpstr>
      <vt:lpstr>7_Office Theme</vt:lpstr>
      <vt:lpstr>3_Office Theme</vt:lpstr>
      <vt:lpstr>4_Office Theme</vt:lpstr>
      <vt:lpstr>5_Office Theme</vt:lpstr>
      <vt:lpstr>6_Office Theme</vt:lpstr>
      <vt:lpstr>10_Office Theme</vt:lpstr>
      <vt:lpstr>11_Office Theme</vt:lpstr>
      <vt:lpstr>12_Office Theme</vt:lpstr>
      <vt:lpstr>13_Office Theme</vt:lpstr>
      <vt:lpstr>14_Office Theme</vt:lpstr>
      <vt:lpstr>PowerPoint Presentation</vt:lpstr>
      <vt:lpstr>Colorado’s Population Landscape</vt:lpstr>
      <vt:lpstr>Big Picture - 2013-2014 Pop Change</vt:lpstr>
      <vt:lpstr>PowerPoint Presentation</vt:lpstr>
      <vt:lpstr>PowerPoint Presentation</vt:lpstr>
      <vt:lpstr>PowerPoint Presentation</vt:lpstr>
      <vt:lpstr>Population Growth</vt:lpstr>
      <vt:lpstr>Population Growth</vt:lpstr>
      <vt:lpstr>PowerPoint Presentation</vt:lpstr>
      <vt:lpstr>PowerPoint Presentation</vt:lpstr>
      <vt:lpstr>PowerPoint Presentation</vt:lpstr>
      <vt:lpstr>Map 65+ change</vt:lpstr>
      <vt:lpstr>Uncertainty</vt:lpstr>
      <vt:lpstr>Household Growth</vt:lpstr>
      <vt:lpstr>Household Growth</vt:lpstr>
      <vt:lpstr>PowerPoint Presentation</vt:lpstr>
      <vt:lpstr>PowerPoint Presentation</vt:lpstr>
      <vt:lpstr>PowerPoint Presentation</vt:lpstr>
      <vt:lpstr>Colorado and U.S. Growth Rates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Median Home Value</vt:lpstr>
      <vt:lpstr>PowerPoint Presentation</vt:lpstr>
      <vt:lpstr>PowerPoint Presentation</vt:lpstr>
      <vt:lpstr>PowerPoint Presentation</vt:lpstr>
      <vt:lpstr>Household Income….its future is demographically challenged.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CDeGroen</dc:creator>
  <cp:lastModifiedBy>Rob Kemp</cp:lastModifiedBy>
  <cp:revision>770</cp:revision>
  <cp:lastPrinted>2014-06-18T05:48:35Z</cp:lastPrinted>
  <dcterms:created xsi:type="dcterms:W3CDTF">2011-10-14T19:32:12Z</dcterms:created>
  <dcterms:modified xsi:type="dcterms:W3CDTF">2015-12-09T21:41:07Z</dcterms:modified>
</cp:coreProperties>
</file>